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handoutMasterIdLst>
    <p:handoutMasterId r:id="rId117"/>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516" r:id="rId30"/>
    <p:sldId id="524" r:id="rId31"/>
    <p:sldId id="526" r:id="rId32"/>
    <p:sldId id="525" r:id="rId33"/>
    <p:sldId id="517" r:id="rId34"/>
    <p:sldId id="532" r:id="rId35"/>
    <p:sldId id="510" r:id="rId36"/>
    <p:sldId id="511" r:id="rId37"/>
    <p:sldId id="512" r:id="rId38"/>
    <p:sldId id="513" r:id="rId39"/>
    <p:sldId id="514" r:id="rId40"/>
    <p:sldId id="515" r:id="rId41"/>
    <p:sldId id="509" r:id="rId42"/>
    <p:sldId id="508" r:id="rId43"/>
    <p:sldId id="410" r:id="rId44"/>
    <p:sldId id="518" r:id="rId45"/>
    <p:sldId id="520" r:id="rId46"/>
    <p:sldId id="521" r:id="rId47"/>
    <p:sldId id="522" r:id="rId48"/>
    <p:sldId id="474" r:id="rId49"/>
    <p:sldId id="423" r:id="rId50"/>
    <p:sldId id="426" r:id="rId51"/>
    <p:sldId id="425" r:id="rId52"/>
    <p:sldId id="432" r:id="rId53"/>
    <p:sldId id="437" r:id="rId54"/>
    <p:sldId id="433" r:id="rId55"/>
    <p:sldId id="434" r:id="rId56"/>
    <p:sldId id="435" r:id="rId57"/>
    <p:sldId id="436" r:id="rId58"/>
    <p:sldId id="429" r:id="rId59"/>
    <p:sldId id="440" r:id="rId60"/>
    <p:sldId id="441" r:id="rId61"/>
    <p:sldId id="444" r:id="rId62"/>
    <p:sldId id="430" r:id="rId63"/>
    <p:sldId id="463" r:id="rId64"/>
    <p:sldId id="536" r:id="rId65"/>
    <p:sldId id="537" r:id="rId66"/>
    <p:sldId id="416" r:id="rId67"/>
    <p:sldId id="469" r:id="rId68"/>
    <p:sldId id="480" r:id="rId69"/>
    <p:sldId id="475" r:id="rId70"/>
    <p:sldId id="453" r:id="rId71"/>
    <p:sldId id="455" r:id="rId72"/>
    <p:sldId id="456" r:id="rId73"/>
    <p:sldId id="478" r:id="rId74"/>
    <p:sldId id="479" r:id="rId75"/>
    <p:sldId id="460" r:id="rId76"/>
    <p:sldId id="462" r:id="rId77"/>
    <p:sldId id="461" r:id="rId78"/>
    <p:sldId id="481" r:id="rId79"/>
    <p:sldId id="483" r:id="rId80"/>
    <p:sldId id="482" r:id="rId81"/>
    <p:sldId id="484" r:id="rId82"/>
    <p:sldId id="485" r:id="rId83"/>
    <p:sldId id="486" r:id="rId84"/>
    <p:sldId id="487" r:id="rId85"/>
    <p:sldId id="488" r:id="rId86"/>
    <p:sldId id="489" r:id="rId87"/>
    <p:sldId id="490" r:id="rId88"/>
    <p:sldId id="491" r:id="rId89"/>
    <p:sldId id="492" r:id="rId90"/>
    <p:sldId id="493" r:id="rId91"/>
    <p:sldId id="494" r:id="rId92"/>
    <p:sldId id="499" r:id="rId93"/>
    <p:sldId id="500" r:id="rId94"/>
    <p:sldId id="498" r:id="rId95"/>
    <p:sldId id="495" r:id="rId96"/>
    <p:sldId id="496" r:id="rId97"/>
    <p:sldId id="497" r:id="rId98"/>
    <p:sldId id="501" r:id="rId99"/>
    <p:sldId id="527" r:id="rId100"/>
    <p:sldId id="528" r:id="rId101"/>
    <p:sldId id="529" r:id="rId102"/>
    <p:sldId id="530" r:id="rId103"/>
    <p:sldId id="531" r:id="rId104"/>
    <p:sldId id="503" r:id="rId105"/>
    <p:sldId id="507" r:id="rId106"/>
    <p:sldId id="504" r:id="rId107"/>
    <p:sldId id="505" r:id="rId108"/>
    <p:sldId id="476" r:id="rId109"/>
    <p:sldId id="401" r:id="rId110"/>
    <p:sldId id="477" r:id="rId111"/>
    <p:sldId id="365" r:id="rId112"/>
    <p:sldId id="427" r:id="rId113"/>
    <p:sldId id="389" r:id="rId114"/>
    <p:sldId id="324" r:id="rId115"/>
  </p:sldIdLst>
  <p:sldSz cx="12192000" cy="6858000"/>
  <p:notesSz cx="6858000" cy="9144000"/>
  <p:custDataLst>
    <p:tags r:id="rId1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10"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7" autoAdjust="0"/>
    <p:restoredTop sz="60304" autoAdjust="0"/>
  </p:normalViewPr>
  <p:slideViewPr>
    <p:cSldViewPr snapToGrid="0">
      <p:cViewPr>
        <p:scale>
          <a:sx n="75" d="100"/>
          <a:sy n="75" d="100"/>
        </p:scale>
        <p:origin x="1668" y="-72"/>
      </p:cViewPr>
      <p:guideLst>
        <p:guide orient="horz" pos="2546"/>
        <p:guide pos="7174"/>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commentAuthors" Target="commentAuthor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60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40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2025/3/27</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10C9-6FD7-EB3A-981B-A222D71251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2A200-DC83-91BC-2968-093B883D0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12E97-1A95-382B-0FD3-4F311A098D88}"/>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D823C9EF-02DF-AB62-6894-3DC938AA934F}"/>
              </a:ext>
            </a:extLst>
          </p:cNvPr>
          <p:cNvSpPr>
            <a:spLocks noGrp="1"/>
          </p:cNvSpPr>
          <p:nvPr>
            <p:ph type="sldNum" sz="quarter" idx="10"/>
          </p:nvPr>
        </p:nvSpPr>
        <p:spPr/>
        <p:txBody>
          <a:bodyPr/>
          <a:lstStyle/>
          <a:p>
            <a:fld id="{AB2A0F9D-3357-4A94-85C8-3B842B870DC6}" type="slidenum">
              <a:rPr lang="zh-CN" altLang="en-US" smtClean="0"/>
              <a:t>100</a:t>
            </a:fld>
            <a:endParaRPr lang="zh-CN" altLang="en-US"/>
          </a:p>
        </p:txBody>
      </p:sp>
    </p:spTree>
    <p:extLst>
      <p:ext uri="{BB962C8B-B14F-4D97-AF65-F5344CB8AC3E}">
        <p14:creationId xmlns:p14="http://schemas.microsoft.com/office/powerpoint/2010/main" val="40525111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10E1-6ED7-4BDB-209A-BDD9999EF1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B0BD1-9A5F-5F6F-97E7-44C7E03A13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1ADCE9-B190-1306-4D7C-87A6152796BC}"/>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2298548-5483-ECAD-6C9E-656AB896A922}"/>
              </a:ext>
            </a:extLst>
          </p:cNvPr>
          <p:cNvSpPr>
            <a:spLocks noGrp="1"/>
          </p:cNvSpPr>
          <p:nvPr>
            <p:ph type="sldNum" sz="quarter" idx="10"/>
          </p:nvPr>
        </p:nvSpPr>
        <p:spPr/>
        <p:txBody>
          <a:bodyPr/>
          <a:lstStyle/>
          <a:p>
            <a:fld id="{AB2A0F9D-3357-4A94-85C8-3B842B870DC6}" type="slidenum">
              <a:rPr lang="zh-CN" altLang="en-US" smtClean="0"/>
              <a:t>101</a:t>
            </a:fld>
            <a:endParaRPr lang="zh-CN" altLang="en-US"/>
          </a:p>
        </p:txBody>
      </p:sp>
    </p:spTree>
    <p:extLst>
      <p:ext uri="{BB962C8B-B14F-4D97-AF65-F5344CB8AC3E}">
        <p14:creationId xmlns:p14="http://schemas.microsoft.com/office/powerpoint/2010/main" val="37289760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B354-5987-0B68-AFC6-96FCBD86C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212E63-121F-F2ED-FBEF-D44F364C8F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2FD71B-A40D-A44B-BF6E-B7AF7EE2FC06}"/>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BDBCF60-58E8-0678-5A20-CABF42D606E2}"/>
              </a:ext>
            </a:extLst>
          </p:cNvPr>
          <p:cNvSpPr>
            <a:spLocks noGrp="1"/>
          </p:cNvSpPr>
          <p:nvPr>
            <p:ph type="sldNum" sz="quarter" idx="10"/>
          </p:nvPr>
        </p:nvSpPr>
        <p:spPr/>
        <p:txBody>
          <a:bodyPr/>
          <a:lstStyle/>
          <a:p>
            <a:fld id="{AB2A0F9D-3357-4A94-85C8-3B842B870DC6}" type="slidenum">
              <a:rPr lang="zh-CN" altLang="en-US" smtClean="0"/>
              <a:t>102</a:t>
            </a:fld>
            <a:endParaRPr lang="zh-CN" altLang="en-US"/>
          </a:p>
        </p:txBody>
      </p:sp>
    </p:spTree>
    <p:extLst>
      <p:ext uri="{BB962C8B-B14F-4D97-AF65-F5344CB8AC3E}">
        <p14:creationId xmlns:p14="http://schemas.microsoft.com/office/powerpoint/2010/main" val="23849723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0632-D1F9-E00B-5E0E-5C3904DE5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59CED5-4573-65FA-A199-751BC498A5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0123A-915B-6BEA-6C0A-A8B52860E86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256F21F-F4DF-6B96-E8DB-1D4F560F9C60}"/>
              </a:ext>
            </a:extLst>
          </p:cNvPr>
          <p:cNvSpPr>
            <a:spLocks noGrp="1"/>
          </p:cNvSpPr>
          <p:nvPr>
            <p:ph type="sldNum" sz="quarter" idx="10"/>
          </p:nvPr>
        </p:nvSpPr>
        <p:spPr/>
        <p:txBody>
          <a:bodyPr/>
          <a:lstStyle/>
          <a:p>
            <a:fld id="{AB2A0F9D-3357-4A94-85C8-3B842B870DC6}" type="slidenum">
              <a:rPr lang="zh-CN" altLang="en-US" smtClean="0"/>
              <a:t>103</a:t>
            </a:fld>
            <a:endParaRPr lang="zh-CN" altLang="en-US"/>
          </a:p>
        </p:txBody>
      </p:sp>
    </p:spTree>
    <p:extLst>
      <p:ext uri="{BB962C8B-B14F-4D97-AF65-F5344CB8AC3E}">
        <p14:creationId xmlns:p14="http://schemas.microsoft.com/office/powerpoint/2010/main" val="27244993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104</a:t>
            </a:fld>
            <a:endParaRPr lang="zh-CN" altLang="en-US"/>
          </a:p>
        </p:txBody>
      </p:sp>
    </p:spTree>
    <p:extLst>
      <p:ext uri="{BB962C8B-B14F-4D97-AF65-F5344CB8AC3E}">
        <p14:creationId xmlns:p14="http://schemas.microsoft.com/office/powerpoint/2010/main" val="29041233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dirty="0"/>
              <a:t>在</a:t>
            </a:r>
            <a:r>
              <a:rPr lang="en-US" altLang="zh-TW" dirty="0"/>
              <a:t>Sampler</a:t>
            </a:r>
            <a:r>
              <a:rPr lang="zh-TW" altLang="en-US" dirty="0"/>
              <a:t>啟動時，當</a:t>
            </a:r>
            <a:r>
              <a:rPr lang="en-US" altLang="zh-TW" dirty="0" err="1"/>
              <a:t>shake_out</a:t>
            </a:r>
            <a:r>
              <a:rPr lang="zh-TW" altLang="en-US" dirty="0"/>
              <a:t>資料被</a:t>
            </a:r>
            <a:r>
              <a:rPr lang="en-US" altLang="zh-TW" dirty="0"/>
              <a:t>Sampler</a:t>
            </a:r>
            <a:r>
              <a:rPr lang="zh-TW" altLang="en-US" dirty="0"/>
              <a:t>接收後 </a:t>
            </a:r>
            <a:r>
              <a:rPr lang="en-US" altLang="zh-TW" dirty="0"/>
              <a:t>(</a:t>
            </a:r>
            <a:r>
              <a:rPr lang="zh-TW" altLang="en-US" dirty="0"/>
              <a:t>等同於</a:t>
            </a:r>
            <a:r>
              <a:rPr lang="en-US" altLang="zh-TW" dirty="0"/>
              <a:t>Sampler</a:t>
            </a:r>
            <a:r>
              <a:rPr lang="zh-TW" altLang="en-US" dirty="0"/>
              <a:t>接收到</a:t>
            </a:r>
            <a:r>
              <a:rPr lang="en-US" altLang="zh-TW" dirty="0" err="1"/>
              <a:t>sampler_in_ready</a:t>
            </a:r>
            <a:r>
              <a:rPr lang="zh-TW" altLang="en-US" dirty="0"/>
              <a:t>一個</a:t>
            </a:r>
            <a:r>
              <a:rPr lang="en-US" altLang="zh-TW" dirty="0"/>
              <a:t>pulse</a:t>
            </a:r>
            <a:r>
              <a:rPr lang="zh-TW" altLang="en-US" dirty="0"/>
              <a:t>的信號</a:t>
            </a:r>
            <a:r>
              <a:rPr lang="en-US" altLang="zh-TW" dirty="0"/>
              <a:t>)</a:t>
            </a:r>
            <a:r>
              <a:rPr lang="zh-TW" altLang="en-US" dirty="0"/>
              <a:t>，馬上進行</a:t>
            </a:r>
            <a:r>
              <a:rPr lang="en-US" altLang="zh-TW" dirty="0" err="1"/>
              <a:t>squueze</a:t>
            </a:r>
            <a:r>
              <a:rPr lang="zh-TW" altLang="en-US" dirty="0"/>
              <a:t>的動作，當接收到</a:t>
            </a:r>
            <a:r>
              <a:rPr lang="en-US" altLang="zh-TW" dirty="0"/>
              <a:t>squeeze</a:t>
            </a:r>
            <a:r>
              <a:rPr lang="zh-TW" altLang="en-US" dirty="0"/>
              <a:t>信號是可以立馬傳送出去有效的</a:t>
            </a:r>
            <a:r>
              <a:rPr lang="en-US" altLang="zh-TW" dirty="0" err="1"/>
              <a:t>shake_out</a:t>
            </a:r>
            <a:r>
              <a:rPr lang="zh-TW" altLang="en-US" dirty="0"/>
              <a:t>資料。</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105</a:t>
            </a:fld>
            <a:endParaRPr lang="zh-CN" altLang="en-US"/>
          </a:p>
        </p:txBody>
      </p:sp>
    </p:spTree>
    <p:extLst>
      <p:ext uri="{BB962C8B-B14F-4D97-AF65-F5344CB8AC3E}">
        <p14:creationId xmlns:p14="http://schemas.microsoft.com/office/powerpoint/2010/main" val="37918595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228600" indent="-228600" algn="l">
              <a:spcBef>
                <a:spcPts val="600"/>
              </a:spcBef>
              <a:spcAft>
                <a:spcPts val="600"/>
              </a:spcAft>
              <a:buFont typeface="+mj-lt"/>
              <a:buAutoNum type="arabicPeriod"/>
            </a:pPr>
            <a:r>
              <a:rPr lang="zh-TW" altLang="en-US" dirty="0"/>
              <a:t>整合</a:t>
            </a:r>
            <a:r>
              <a:rPr lang="en-US" altLang="zh-TW" dirty="0"/>
              <a:t>Sampler</a:t>
            </a:r>
            <a:r>
              <a:rPr lang="zh-TW" altLang="en-US" dirty="0"/>
              <a:t>中的</a:t>
            </a:r>
            <a:r>
              <a:rPr lang="en-US" altLang="zh-TW" dirty="0"/>
              <a:t>4</a:t>
            </a:r>
            <a:r>
              <a:rPr lang="zh-TW" altLang="en-US" dirty="0"/>
              <a:t>個</a:t>
            </a:r>
            <a:r>
              <a:rPr lang="en-US" altLang="zh-TW" dirty="0"/>
              <a:t>module</a:t>
            </a:r>
          </a:p>
          <a:p>
            <a:pPr marL="228600" indent="-228600" algn="l">
              <a:spcBef>
                <a:spcPts val="600"/>
              </a:spcBef>
              <a:spcAft>
                <a:spcPts val="600"/>
              </a:spcAft>
              <a:buFont typeface="+mj-lt"/>
              <a:buAutoNum type="arabicPeriod"/>
            </a:pPr>
            <a:r>
              <a:rPr lang="zh-TW" altLang="en-US" dirty="0"/>
              <a:t>將</a:t>
            </a:r>
            <a:r>
              <a:rPr lang="en-US" altLang="zh-TW" dirty="0"/>
              <a:t>Sampler</a:t>
            </a:r>
            <a:r>
              <a:rPr lang="zh-TW" altLang="en-US" dirty="0"/>
              <a:t>當中取樣的多工器換成右移暫存器</a:t>
            </a:r>
            <a:endParaRPr lang="en-US" altLang="zh-TW" dirty="0"/>
          </a:p>
          <a:p>
            <a:pPr marL="228600" indent="-228600" algn="l">
              <a:spcBef>
                <a:spcPts val="600"/>
              </a:spcBef>
              <a:spcAft>
                <a:spcPts val="600"/>
              </a:spcAft>
              <a:buFont typeface="+mj-lt"/>
              <a:buAutoNum type="arabicPeriod"/>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106</a:t>
            </a:fld>
            <a:endParaRPr lang="zh-CN" altLang="en-US"/>
          </a:p>
        </p:txBody>
      </p:sp>
    </p:spTree>
    <p:extLst>
      <p:ext uri="{BB962C8B-B14F-4D97-AF65-F5344CB8AC3E}">
        <p14:creationId xmlns:p14="http://schemas.microsoft.com/office/powerpoint/2010/main" val="28547215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en-US" altLang="zh-TW" dirty="0"/>
              <a:t>data mem</a:t>
            </a:r>
            <a:r>
              <a:rPr lang="zh-TW" altLang="en-US" dirty="0"/>
              <a:t>中的</a:t>
            </a:r>
            <a:r>
              <a:rPr lang="en-US" altLang="zh-TW" dirty="0"/>
              <a:t>s2</a:t>
            </a:r>
            <a:r>
              <a:rPr lang="zh-TW" altLang="en-US" dirty="0"/>
              <a:t>可以改成</a:t>
            </a:r>
            <a:r>
              <a:rPr lang="en-US" altLang="zh-TW" dirty="0"/>
              <a:t>3</a:t>
            </a:r>
            <a:r>
              <a:rPr lang="zh-TW" altLang="en-US" dirty="0"/>
              <a:t>位元寬度的記憶體，因為不需要做</a:t>
            </a:r>
            <a:r>
              <a:rPr lang="en-US" altLang="zh-TW" dirty="0"/>
              <a:t>NTT</a:t>
            </a:r>
            <a:r>
              <a:rPr lang="zh-TW" altLang="en-US" dirty="0"/>
              <a:t>，所以可以在由</a:t>
            </a:r>
            <a:r>
              <a:rPr lang="en-US" altLang="zh-TW" dirty="0"/>
              <a:t>data mem</a:t>
            </a:r>
            <a:r>
              <a:rPr lang="zh-TW" altLang="en-US" dirty="0"/>
              <a:t>提去資料時再做</a:t>
            </a:r>
            <a:r>
              <a:rPr lang="en-US" altLang="zh-TW" dirty="0" err="1"/>
              <a:t>Width_Expansion</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107</a:t>
            </a:fld>
            <a:endParaRPr lang="zh-CN" altLang="en-US"/>
          </a:p>
        </p:txBody>
      </p:sp>
    </p:spTree>
    <p:extLst>
      <p:ext uri="{BB962C8B-B14F-4D97-AF65-F5344CB8AC3E}">
        <p14:creationId xmlns:p14="http://schemas.microsoft.com/office/powerpoint/2010/main" val="19259214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108</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109</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110</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111</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112</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113</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114</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158972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BC3C-C040-7179-5EB6-348E877489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6B10-11E7-388D-C259-AD0E1675D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EA1C1-137D-3888-7C08-82B6DBA0A12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9F9F82A0-8F5C-3723-9857-98B09BA9A0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397014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C1CD-3999-5FA0-1D3A-52C3583C8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6E07E-3C4D-2C9D-762F-A4C789F4B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BE910F-3EEB-1583-BFCE-EAD4FD915080}"/>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F10B694-3206-C627-5710-7D372BA57CA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257963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A2A9-D08E-4EDE-53B3-E58DAC719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ED59D-3A9E-E9F6-8B79-CDA308E9E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E3C39-7174-23A4-6CF0-519143ACE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這個結構有助於將計算拆分為較小的部分，提高計算效率。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FB7D4AF-D3FA-D3D5-CCFD-27ED87366B85}"/>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12430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11005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CA0D-E557-4372-65AC-0D85A4746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A00D6-FF26-206B-F792-5B6CE10681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718338-3B67-5256-CA6E-F838A249C57D}"/>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8AA692E0-390D-43EC-8BEC-9C838CE36503}"/>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41473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60237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CN" dirty="0"/>
              <a:t>NTT_INTT testbench</a:t>
            </a:r>
            <a:r>
              <a:rPr lang="zh-TW" altLang="en-US" dirty="0"/>
              <a:t>使用指南</a:t>
            </a:r>
            <a:r>
              <a:rPr lang="en-US" altLang="zh-TW" dirty="0"/>
              <a:t>:</a:t>
            </a:r>
            <a:br>
              <a:rPr lang="en-US" altLang="zh-TW" dirty="0"/>
            </a:br>
            <a:br>
              <a:rPr lang="en-US" altLang="zh-TW" dirty="0"/>
            </a:br>
            <a:r>
              <a:rPr lang="zh-TW" altLang="en-US" dirty="0"/>
              <a:t>調整</a:t>
            </a:r>
            <a:r>
              <a:rPr lang="en-US" altLang="zh-TW" dirty="0"/>
              <a:t>mode </a:t>
            </a:r>
            <a:r>
              <a:rPr lang="en-US" altLang="zh-TW" dirty="0">
                <a:sym typeface="Wingdings" panose="05000000000000000000" pitchFamily="2" charset="2"/>
              </a:rPr>
              <a:t> 0 : NTT mode / 1 : INTT mode</a:t>
            </a:r>
          </a:p>
          <a:p>
            <a:endParaRPr lang="en-US" altLang="zh-CN" dirty="0">
              <a:sym typeface="Wingdings" panose="05000000000000000000" pitchFamily="2" charset="2"/>
            </a:endParaRPr>
          </a:p>
          <a:p>
            <a:r>
              <a:rPr lang="zh-TW" altLang="en-US" dirty="0"/>
              <a:t>調整讀取測試資料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NTT : s1_0 / INTT : s1_Hat_0</a:t>
            </a:r>
          </a:p>
          <a:p>
            <a:endParaRPr lang="en-US" altLang="zh-TW" dirty="0">
              <a:sym typeface="Wingdings" panose="05000000000000000000" pitchFamily="2" charset="2"/>
            </a:endParaRPr>
          </a:p>
          <a:p>
            <a:r>
              <a:rPr lang="zh-TW" altLang="en-US" dirty="0">
                <a:sym typeface="Wingdings" panose="05000000000000000000" pitchFamily="2" charset="2"/>
              </a:rPr>
              <a:t>調整測試資料輸入模式 </a:t>
            </a:r>
            <a:r>
              <a:rPr lang="en-US" altLang="zh-TW" dirty="0">
                <a:sym typeface="Wingdings" panose="05000000000000000000" pitchFamily="2" charset="2"/>
              </a:rPr>
              <a:t> 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+ 128 / I</a:t>
            </a:r>
            <a:r>
              <a:rPr lang="en-US" altLang="zh-TW" dirty="0">
                <a:sym typeface="Wingdings" panose="05000000000000000000" pitchFamily="2" charset="2"/>
              </a:rPr>
              <a:t>NTT :   </a:t>
            </a:r>
            <a:r>
              <a:rPr lang="en-US" altLang="zh-TW" sz="1200" b="0" kern="1200" dirty="0" err="1">
                <a:solidFill>
                  <a:schemeClr val="tx1"/>
                </a:solidFill>
                <a:effectLst/>
                <a:latin typeface="+mn-lt"/>
                <a:ea typeface="+mn-ea"/>
                <a:cs typeface="+mn-cs"/>
              </a:rPr>
              <a:t>addr_a</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a:t>
            </a:r>
            <a:r>
              <a:rPr lang="en-US" altLang="zh-TW" sz="1200" b="0" kern="1200" dirty="0" err="1">
                <a:solidFill>
                  <a:schemeClr val="tx1"/>
                </a:solidFill>
                <a:effectLst/>
                <a:latin typeface="+mn-lt"/>
                <a:ea typeface="+mn-ea"/>
                <a:cs typeface="+mn-cs"/>
              </a:rPr>
              <a:t>addr_b</a:t>
            </a:r>
            <a:r>
              <a:rPr lang="en-US" altLang="zh-TW" sz="1200" b="0" kern="1200" dirty="0">
                <a:solidFill>
                  <a:schemeClr val="tx1"/>
                </a:solidFill>
                <a:effectLst/>
                <a:latin typeface="+mn-lt"/>
                <a:ea typeface="+mn-ea"/>
                <a:cs typeface="+mn-cs"/>
              </a:rPr>
              <a:t> = </a:t>
            </a:r>
            <a:r>
              <a:rPr lang="en-US" altLang="zh-TW" sz="1200" b="0" kern="1200" dirty="0" err="1">
                <a:solidFill>
                  <a:schemeClr val="tx1"/>
                </a:solidFill>
                <a:effectLst/>
                <a:latin typeface="+mn-lt"/>
                <a:ea typeface="+mn-ea"/>
                <a:cs typeface="+mn-cs"/>
              </a:rPr>
              <a:t>i</a:t>
            </a:r>
            <a:r>
              <a:rPr lang="en-US" altLang="zh-TW" sz="1200" b="0" kern="1200" dirty="0">
                <a:solidFill>
                  <a:schemeClr val="tx1"/>
                </a:solidFill>
                <a:effectLst/>
                <a:latin typeface="+mn-lt"/>
                <a:ea typeface="+mn-ea"/>
                <a:cs typeface="+mn-cs"/>
              </a:rPr>
              <a:t> * 2+ 1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0195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6</a:t>
            </a:r>
            <a:r>
              <a:rPr lang="zh-TW" altLang="en-US" dirty="0"/>
              <a:t>級最後的上下兩個輸出與</a:t>
            </a:r>
            <a:r>
              <a:rPr lang="en-US" altLang="zh-TW" dirty="0"/>
              <a:t>golden data</a:t>
            </a:r>
            <a:r>
              <a:rPr lang="zh-TW" altLang="en-US" dirty="0"/>
              <a:t>相同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230758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251287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右邊兩個紅框表示了第</a:t>
            </a:r>
            <a:r>
              <a:rPr lang="en-US" altLang="zh-TW" dirty="0"/>
              <a:t>8</a:t>
            </a:r>
            <a:r>
              <a:rPr lang="zh-TW" altLang="en-US" dirty="0"/>
              <a:t>級</a:t>
            </a:r>
            <a:r>
              <a:rPr lang="en-US" altLang="zh-TW" dirty="0"/>
              <a:t>(</a:t>
            </a:r>
            <a:r>
              <a:rPr lang="zh-TW" altLang="en-US" dirty="0"/>
              <a:t>最後一級</a:t>
            </a:r>
            <a:r>
              <a:rPr lang="en-US" altLang="zh-TW" dirty="0"/>
              <a:t>)</a:t>
            </a:r>
            <a:r>
              <a:rPr lang="zh-TW" altLang="en-US" dirty="0"/>
              <a:t>最後的上下兩個輸出與</a:t>
            </a:r>
            <a:r>
              <a:rPr lang="en-US" altLang="zh-TW" dirty="0"/>
              <a:t>golden data</a:t>
            </a:r>
            <a:r>
              <a:rPr lang="zh-TW" altLang="en-US" dirty="0"/>
              <a:t>相同</a:t>
            </a:r>
            <a:br>
              <a:rPr lang="en-US" altLang="zh-TW" dirty="0"/>
            </a:br>
            <a:r>
              <a:rPr lang="zh-TW" altLang="en-US" dirty="0"/>
              <a:t>左邊兩個紅框表示了第</a:t>
            </a:r>
            <a:r>
              <a:rPr lang="en-US" altLang="zh-TW" dirty="0"/>
              <a:t>5</a:t>
            </a:r>
            <a:r>
              <a:rPr lang="zh-TW" altLang="en-US" dirty="0"/>
              <a:t>級中間的上下兩個輸出與</a:t>
            </a:r>
            <a:r>
              <a:rPr lang="en-US" altLang="zh-TW" dirty="0"/>
              <a:t>golden data</a:t>
            </a:r>
            <a:r>
              <a:rPr lang="zh-TW" altLang="en-US" dirty="0"/>
              <a:t>相同</a:t>
            </a:r>
            <a:br>
              <a:rPr lang="en-US" altLang="zh-TW"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84200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772152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用上頁提到的使用利用關係式</a:t>
            </a:r>
            <a:r>
              <a:rPr lang="en-US" altLang="zh-TW" dirty="0"/>
              <a:t>2^23 ≡2^13 −1 mod q</a:t>
            </a:r>
            <a:r>
              <a:rPr lang="zh-TW" altLang="en-US" dirty="0"/>
              <a:t>遞迴拆解來進行</a:t>
            </a:r>
            <a:r>
              <a:rPr lang="en-US" altLang="zh-TW" dirty="0"/>
              <a:t>Modular Reduction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67554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需要判斷第三級輸出的</a:t>
            </a:r>
            <a:r>
              <a:rPr lang="en-US" altLang="zh-TW" dirty="0"/>
              <a:t>data</a:t>
            </a:r>
            <a:r>
              <a:rPr lang="zh-TW" altLang="en-US" dirty="0"/>
              <a:t>，為負的</a:t>
            </a:r>
            <a:r>
              <a:rPr lang="en-US" altLang="zh-TW" dirty="0"/>
              <a:t>( 2q(8380417 * 2 - 1)</a:t>
            </a:r>
            <a:r>
              <a:rPr lang="zh-TW" altLang="en-US" dirty="0"/>
              <a:t>以上</a:t>
            </a:r>
            <a:r>
              <a:rPr lang="en-US" altLang="zh-TW" dirty="0"/>
              <a:t>)</a:t>
            </a:r>
            <a:r>
              <a:rPr lang="zh-TW" altLang="en-US" dirty="0"/>
              <a:t>則要 </a:t>
            </a:r>
            <a:r>
              <a:rPr lang="en-US" altLang="zh-TW" dirty="0"/>
              <a:t>+ 8380417</a:t>
            </a:r>
            <a:r>
              <a:rPr lang="zh-TW" altLang="en-US" dirty="0"/>
              <a:t>，為正的</a:t>
            </a:r>
            <a:r>
              <a:rPr lang="en-US" altLang="zh-TW" dirty="0"/>
              <a:t>(0, 2q)</a:t>
            </a:r>
            <a:r>
              <a:rPr lang="zh-TW" altLang="en-US" dirty="0"/>
              <a:t>則要 </a:t>
            </a:r>
            <a:r>
              <a:rPr lang="en-US" altLang="zh-TW" dirty="0"/>
              <a:t>+ 8396798(2^25 - 8380417, 8380417</a:t>
            </a:r>
            <a:r>
              <a:rPr lang="zh-TW" altLang="en-US" dirty="0"/>
              <a:t>的補數</a:t>
            </a:r>
            <a:r>
              <a:rPr lang="en-US" altLang="zh-TW" dirty="0"/>
              <a:t>)</a:t>
            </a:r>
            <a:endParaRPr lang="en-US" altLang="zh-CN" dirty="0"/>
          </a:p>
          <a:p>
            <a:br>
              <a:rPr lang="en-US" altLang="zh-CN" dirty="0"/>
            </a:br>
            <a:r>
              <a:rPr lang="zh-TW" altLang="en-US" dirty="0"/>
              <a:t>最後第四級輸出則去判斷</a:t>
            </a:r>
            <a:r>
              <a:rPr lang="en-US" altLang="zh-TW" dirty="0"/>
              <a:t>data</a:t>
            </a:r>
            <a:r>
              <a:rPr lang="zh-TW" altLang="en-US" dirty="0"/>
              <a:t>是否為負，為負代表</a:t>
            </a:r>
            <a:r>
              <a:rPr lang="en-US" altLang="zh-TW" dirty="0"/>
              <a:t>adder_3</a:t>
            </a:r>
            <a:r>
              <a:rPr lang="zh-TW" altLang="en-US" dirty="0"/>
              <a:t>資料無需處理就在</a:t>
            </a:r>
            <a:r>
              <a:rPr lang="en-US" altLang="zh-TW" dirty="0"/>
              <a:t>(0,q)</a:t>
            </a:r>
            <a:r>
              <a:rPr lang="zh-TW" altLang="en-US" dirty="0"/>
              <a:t>，因此輸出</a:t>
            </a:r>
            <a:r>
              <a:rPr lang="en-US" altLang="zh-TW" dirty="0"/>
              <a:t>adder_3[22:0]</a:t>
            </a:r>
            <a:r>
              <a:rPr lang="zh-TW" altLang="en-US" dirty="0"/>
              <a:t>，而正的表示處理過後在</a:t>
            </a:r>
            <a:r>
              <a:rPr lang="en-US" altLang="zh-TW" dirty="0"/>
              <a:t>(0,q)</a:t>
            </a:r>
            <a:r>
              <a:rPr lang="zh-TW" altLang="en-US" dirty="0"/>
              <a:t>，則輸出</a:t>
            </a:r>
            <a:r>
              <a:rPr lang="en-US" altLang="zh-TW" dirty="0"/>
              <a:t>adder_4[22:0]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155105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𝑛</m:t>
                        </m:r>
                      </m:e>
                      <m:sup>
                        <m:r>
                          <a:rPr lang="en-US" altLang="zh-TW" b="0" i="1" dirty="0" smtClean="0">
                            <a:latin typeface="Cambria Math" panose="02040503050406030204" pitchFamily="18" charset="0"/>
                            <a:cs typeface="Times New Roman" panose="02020603050405020304" pitchFamily="18" charset="0"/>
                          </a:rPr>
                          <m:t>2</m:t>
                        </m:r>
                      </m:sup>
                    </m:sSup>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14:m>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𝑛</m:t>
                    </m:r>
                    <m:func>
                      <m:funcPr>
                        <m:ctrlPr>
                          <a:rPr lang="en-US" altLang="zh-TW" b="0" i="1" dirty="0" smtClean="0">
                            <a:latin typeface="Cambria Math" panose="02040503050406030204" pitchFamily="18" charset="0"/>
                            <a:cs typeface="Times New Roman" panose="02020603050405020304" pitchFamily="18" charset="0"/>
                          </a:rPr>
                        </m:ctrlPr>
                      </m:funcPr>
                      <m:fName>
                        <m:r>
                          <m:rPr>
                            <m:sty m:val="p"/>
                          </m:rPr>
                          <a:rPr lang="en-US" altLang="zh-TW" b="0" i="0" dirty="0" smtClean="0">
                            <a:latin typeface="Cambria Math" panose="02040503050406030204" pitchFamily="18" charset="0"/>
                            <a:cs typeface="Times New Roman" panose="02020603050405020304" pitchFamily="18" charset="0"/>
                          </a:rPr>
                          <m:t>log</m:t>
                        </m:r>
                      </m:fName>
                      <m:e>
                        <m:r>
                          <a:rPr lang="en-US" altLang="zh-TW" b="0" i="1" dirty="0" smtClean="0">
                            <a:latin typeface="Cambria Math" panose="02040503050406030204" pitchFamily="18" charset="0"/>
                            <a:cs typeface="Times New Roman" panose="02020603050405020304" pitchFamily="18" charset="0"/>
                          </a:rPr>
                          <m:t>𝑛</m:t>
                        </m:r>
                      </m:e>
                    </m:func>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Choice>
        <mc:Fallback xmlns="">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透過</a:t>
                </a:r>
                <a:r>
                  <a:rPr lang="en-US" altLang="zh-TW" b="0" i="0" dirty="0">
                    <a:solidFill>
                      <a:srgbClr val="262626"/>
                    </a:solidFill>
                    <a:effectLst/>
                    <a:latin typeface="-apple-system"/>
                  </a:rPr>
                  <a:t>NTT</a:t>
                </a:r>
                <a:r>
                  <a:rPr lang="zh-TW" altLang="en-US" b="0" i="0" dirty="0">
                    <a:solidFill>
                      <a:srgbClr val="262626"/>
                    </a:solidFill>
                    <a:effectLst/>
                    <a:latin typeface="-apple-system"/>
                  </a:rPr>
                  <a:t>與</a:t>
                </a:r>
                <a:r>
                  <a:rPr lang="en-US" altLang="zh-TW" b="0" i="0" dirty="0">
                    <a:solidFill>
                      <a:srgbClr val="262626"/>
                    </a:solidFill>
                    <a:effectLst/>
                    <a:latin typeface="-apple-system"/>
                  </a:rPr>
                  <a:t>INTT</a:t>
                </a:r>
                <a:r>
                  <a:rPr lang="zh-TW" altLang="en-US" b="0" i="0" dirty="0">
                    <a:solidFill>
                      <a:srgbClr val="262626"/>
                    </a:solidFill>
                    <a:effectLst/>
                    <a:latin typeface="-apple-system"/>
                  </a:rPr>
                  <a:t>運算當中的對稱性以及奇偶性形成</a:t>
                </a:r>
                <a:r>
                  <a:rPr lang="en-US" altLang="zh-TW" b="0" i="0" dirty="0">
                    <a:solidFill>
                      <a:srgbClr val="262626"/>
                    </a:solidFill>
                    <a:effectLst/>
                    <a:latin typeface="-apple-system"/>
                  </a:rPr>
                  <a:t>Butterfly Unit</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將運算複雜度從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a:t>
                </a:r>
                <a:r>
                  <a:rPr lang="en-US" altLang="zh-TW" b="0" i="0" dirty="0">
                    <a:latin typeface="Cambria Math" panose="02040503050406030204" pitchFamily="18" charset="0"/>
                    <a:cs typeface="Times New Roman" panose="02020603050405020304" pitchFamily="18" charset="0"/>
                  </a:rPr>
                  <a:t>𝑛^2</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降到</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O(</a:t>
                </a:r>
                <a:r>
                  <a:rPr lang="en-US" altLang="zh-TW" b="0" i="0" dirty="0">
                    <a:latin typeface="Cambria Math" panose="02040503050406030204" pitchFamily="18" charset="0"/>
                    <a:cs typeface="Times New Roman" panose="02020603050405020304" pitchFamily="18" charset="0"/>
                  </a:rPr>
                  <a:t>𝑛 log⁡𝑛</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b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dirty="0"/>
                  <a:t>對於一對輸入 </a:t>
                </a:r>
                <a:r>
                  <a:rPr lang="en-US" altLang="zh-TW" dirty="0"/>
                  <a:t>a</a:t>
                </a:r>
                <a:r>
                  <a:rPr lang="zh-TW" altLang="en-US" dirty="0"/>
                  <a:t>與 </a:t>
                </a:r>
                <a:r>
                  <a:rPr lang="en-US" altLang="zh-TW" dirty="0"/>
                  <a:t>b</a:t>
                </a:r>
                <a:r>
                  <a:rPr lang="zh-TW" altLang="en-US" dirty="0"/>
                  <a:t>，以及相應的旋轉因子（</a:t>
                </a:r>
                <a:r>
                  <a:rPr lang="en-US" altLang="zh-TW" dirty="0"/>
                  <a:t>twiddle factor</a:t>
                </a:r>
                <a:r>
                  <a:rPr lang="zh-TW" altLang="en-US" dirty="0"/>
                  <a:t>） </a:t>
                </a:r>
                <a:r>
                  <a:rPr lang="en-US" altLang="zh-TW" dirty="0"/>
                  <a:t>w</a:t>
                </a:r>
                <a:r>
                  <a:rPr lang="zh-TW" altLang="en-US" dirty="0"/>
                  <a:t>，蝶形運算在有限域（模 </a:t>
                </a:r>
                <a:r>
                  <a:rPr lang="en-US" altLang="zh-TW" dirty="0" err="1"/>
                  <a:t>ppp</a:t>
                </a:r>
                <a:r>
                  <a:rPr lang="en-US" altLang="zh-TW" dirty="0"/>
                  <a:t> </a:t>
                </a:r>
                <a:r>
                  <a:rPr lang="zh-TW" altLang="en-US" dirty="0"/>
                  <a:t>下）進行計算，</a:t>
                </a:r>
                <a:r>
                  <a:rPr lang="en-US" altLang="zh-TW" dirty="0"/>
                  <a:t>w </a:t>
                </a:r>
                <a:r>
                  <a:rPr lang="zh-TW" altLang="en-US" dirty="0"/>
                  <a:t>是由本原根經過適當次方獲得的，保證了變換的正確性與可逆性。</a:t>
                </a:r>
                <a:endParaRPr lang="en-US" altLang="zh-TW" dirty="0"/>
              </a:p>
              <a:p>
                <a:pPr algn="l">
                  <a:spcBef>
                    <a:spcPts val="600"/>
                  </a:spcBef>
                  <a:spcAft>
                    <a:spcPts val="600"/>
                  </a:spcAft>
                  <a:buFont typeface="+mj-lt"/>
                  <a:buNone/>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dirty="0"/>
                  <a:t>NTT </a:t>
                </a:r>
                <a:r>
                  <a:rPr lang="zh-TW" altLang="en-US" dirty="0"/>
                  <a:t>與 </a:t>
                </a:r>
                <a:r>
                  <a:rPr lang="en-US" altLang="zh-TW" dirty="0"/>
                  <a:t>INTT</a:t>
                </a:r>
                <a:r>
                  <a:rPr lang="zh-TW" altLang="en-US" dirty="0"/>
                  <a:t>結構類似，但 </a:t>
                </a:r>
                <a:r>
                  <a:rPr lang="en-US" altLang="zh-TW" dirty="0"/>
                  <a:t>INTT </a:t>
                </a:r>
                <a:r>
                  <a:rPr lang="zh-TW" altLang="en-US" dirty="0"/>
                  <a:t>中使用的旋轉因子是 </a:t>
                </a:r>
                <a:r>
                  <a:rPr lang="en-US" altLang="zh-TW" dirty="0"/>
                  <a:t>NTT </a:t>
                </a:r>
                <a:r>
                  <a:rPr lang="zh-TW" altLang="en-US" dirty="0"/>
                  <a:t>中的反元素，最終還需要乘上一個歸一化因子</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zh-TW" altLang="en-US" b="0" i="0" dirty="0">
                  <a:solidFill>
                    <a:srgbClr val="262626"/>
                  </a:solidFill>
                  <a:effectLst/>
                  <a:latin typeface="-apple-system"/>
                </a:endParaRPr>
              </a:p>
            </p:txBody>
          </p:sp>
        </mc:Fallback>
      </mc:AlternateContent>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013243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en-US" altLang="zh-TW" dirty="0">
                <a:sym typeface="Wingdings" panose="05000000000000000000" pitchFamily="2" charset="2"/>
              </a:rPr>
              <a:t>Mode </a:t>
            </a:r>
            <a:br>
              <a:rPr lang="en-US" altLang="zh-TW" dirty="0">
                <a:sym typeface="Wingdings" panose="05000000000000000000" pitchFamily="2" charset="2"/>
              </a:rPr>
            </a:br>
            <a:r>
              <a:rPr lang="en-US" altLang="zh-TW" dirty="0">
                <a:sym typeface="Wingdings" panose="05000000000000000000" pitchFamily="2" charset="2"/>
              </a:rPr>
              <a:t>0 : NTT</a:t>
            </a:r>
            <a:endParaRPr lang="en-US" altLang="zh-CN" dirty="0"/>
          </a:p>
          <a:p>
            <a:r>
              <a:rPr lang="en-US" altLang="zh-CN" dirty="0"/>
              <a:t>1</a:t>
            </a:r>
            <a:r>
              <a:rPr lang="en-US" altLang="zh-CN" dirty="0">
                <a:sym typeface="Wingdings" panose="05000000000000000000" pitchFamily="2" charset="2"/>
              </a:rPr>
              <a:t> : </a:t>
            </a:r>
            <a:r>
              <a:rPr lang="en-US" altLang="zh-TW" dirty="0">
                <a:sym typeface="Wingdings" panose="05000000000000000000" pitchFamily="2" charset="2"/>
              </a:rPr>
              <a:t>INTT</a:t>
            </a:r>
          </a:p>
          <a:p>
            <a:endParaRPr lang="en-US" altLang="zh-CN" dirty="0">
              <a:sym typeface="Wingdings" panose="05000000000000000000" pitchFamily="2" charset="2"/>
            </a:endParaRPr>
          </a:p>
          <a:p>
            <a:r>
              <a:rPr lang="zh-TW" altLang="en-US" dirty="0"/>
              <a:t>兩者加法器、減法器、乘法器皆各使用了一個，只有輸入輸出連接不同，以及</a:t>
            </a:r>
            <a:r>
              <a:rPr lang="en-US" altLang="zh-TW" dirty="0"/>
              <a:t>INTT</a:t>
            </a:r>
            <a:r>
              <a:rPr lang="zh-TW" altLang="en-US" dirty="0"/>
              <a:t>的旋轉因子為</a:t>
            </a:r>
            <a:r>
              <a:rPr lang="en-US" altLang="zh-TW" dirty="0"/>
              <a:t>NTT</a:t>
            </a:r>
            <a:r>
              <a:rPr lang="zh-TW" altLang="en-US" dirty="0"/>
              <a:t>的反元素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827654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dirty="0"/>
              <a:t>為了將每個</a:t>
            </a:r>
            <a:r>
              <a:rPr lang="en-US" altLang="zh-TW" dirty="0"/>
              <a:t>stage BU</a:t>
            </a:r>
            <a:r>
              <a:rPr lang="zh-TW" altLang="en-US" dirty="0"/>
              <a:t>的輸出進行</a:t>
            </a:r>
            <a:r>
              <a:rPr lang="en-US" altLang="zh-TW" dirty="0" err="1"/>
              <a:t>reodering</a:t>
            </a:r>
            <a:r>
              <a:rPr lang="zh-TW" altLang="en-US" dirty="0"/>
              <a:t>對應蝶型架構</a:t>
            </a:r>
            <a:endParaRPr lang="en-US" altLang="zh-TW" b="0" i="0" dirty="0">
              <a:solidFill>
                <a:srgbClr val="262626"/>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algn="l">
              <a:spcBef>
                <a:spcPts val="600"/>
              </a:spcBef>
              <a:spcAft>
                <a:spcPts val="600"/>
              </a:spcAft>
              <a:buFont typeface="+mj-lt"/>
              <a:buNone/>
            </a:pPr>
            <a:endParaRPr lang="en-US" altLang="zh-TW" dirty="0"/>
          </a:p>
          <a:p>
            <a:r>
              <a:rPr lang="zh-TW" altLang="en-US" dirty="0"/>
              <a:t>在</a:t>
            </a:r>
            <a:r>
              <a:rPr lang="en-US" altLang="zh-TW" dirty="0"/>
              <a:t>NTT_INTT</a:t>
            </a:r>
            <a:r>
              <a:rPr lang="zh-TW" altLang="en-US" dirty="0"/>
              <a:t>當中共有</a:t>
            </a:r>
            <a:r>
              <a:rPr lang="en-US" altLang="zh-TW" dirty="0"/>
              <a:t>7</a:t>
            </a:r>
            <a:r>
              <a:rPr lang="zh-TW" altLang="en-US" dirty="0"/>
              <a:t>個</a:t>
            </a:r>
            <a:r>
              <a:rPr lang="en-US" altLang="zh-TW" dirty="0"/>
              <a:t>RU</a:t>
            </a:r>
            <a:br>
              <a:rPr lang="en-US" altLang="zh-TW" dirty="0"/>
            </a:br>
            <a:br>
              <a:rPr lang="en-US" altLang="zh-TW" dirty="0"/>
            </a:br>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 </a:t>
            </a:r>
            <a:br>
              <a:rPr lang="en-US" altLang="zh-TW" dirty="0"/>
            </a:br>
            <a:r>
              <a:rPr lang="zh-TW" altLang="en-US" dirty="0"/>
              <a:t>在</a:t>
            </a:r>
            <a:r>
              <a:rPr lang="en-US" altLang="zh-TW" dirty="0"/>
              <a:t>INTT</a:t>
            </a:r>
            <a:r>
              <a:rPr lang="zh-TW" altLang="en-US" dirty="0"/>
              <a:t>當中公式為 </a:t>
            </a:r>
            <a:r>
              <a:rPr lang="en-US" altLang="zh-TW" dirty="0"/>
              <a:t>stage depth = 2*(stage num – 1)</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190303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當中</a:t>
            </a:r>
            <a:r>
              <a:rPr lang="en-US" altLang="zh-TW" dirty="0"/>
              <a:t>MEM</a:t>
            </a:r>
            <a:r>
              <a:rPr lang="zh-TW" altLang="en-US" dirty="0"/>
              <a:t>根據不同的</a:t>
            </a:r>
            <a:r>
              <a:rPr lang="en-US" altLang="zh-TW" dirty="0"/>
              <a:t>Stage</a:t>
            </a:r>
            <a:r>
              <a:rPr lang="zh-TW" altLang="en-US" dirty="0"/>
              <a:t>會有不同的</a:t>
            </a:r>
            <a:r>
              <a:rPr lang="en-US" altLang="zh-TW" dirty="0"/>
              <a:t>Depth</a:t>
            </a:r>
            <a:r>
              <a:rPr lang="zh-TW" altLang="en-US" dirty="0"/>
              <a:t>，在</a:t>
            </a:r>
            <a:r>
              <a:rPr lang="en-US" altLang="zh-TW" dirty="0"/>
              <a:t>MLDSA</a:t>
            </a:r>
            <a:r>
              <a:rPr lang="zh-TW" altLang="en-US" dirty="0"/>
              <a:t>當中共用了</a:t>
            </a:r>
            <a:r>
              <a:rPr lang="en-US" altLang="zh-TW" dirty="0"/>
              <a:t>7</a:t>
            </a:r>
            <a:r>
              <a:rPr lang="zh-TW" altLang="en-US" dirty="0"/>
              <a:t>個</a:t>
            </a:r>
            <a:r>
              <a:rPr lang="en-US" altLang="zh-TW" dirty="0"/>
              <a:t>stage(1-7)</a:t>
            </a:r>
            <a:r>
              <a:rPr lang="zh-TW" altLang="en-US" dirty="0"/>
              <a:t>的</a:t>
            </a:r>
            <a:r>
              <a:rPr lang="en-US" altLang="zh-TW" dirty="0"/>
              <a:t>RU</a:t>
            </a:r>
            <a:br>
              <a:rPr lang="en-US" altLang="zh-TW" dirty="0"/>
            </a:br>
            <a:br>
              <a:rPr lang="en-US" altLang="zh-TW" dirty="0"/>
            </a:br>
            <a:r>
              <a:rPr lang="zh-TW" altLang="en-US" dirty="0"/>
              <a:t>在</a:t>
            </a:r>
            <a:r>
              <a:rPr lang="en-US" altLang="zh-TW" dirty="0"/>
              <a:t>NTT</a:t>
            </a:r>
            <a:r>
              <a:rPr lang="zh-TW" altLang="en-US" dirty="0"/>
              <a:t>當中公式為 </a:t>
            </a:r>
            <a:r>
              <a:rPr lang="en-US" altLang="zh-TW" dirty="0"/>
              <a:t>stage depth = 2*((8-stage num) – 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TW" altLang="en-US" dirty="0"/>
              <a:t>在</a:t>
            </a:r>
            <a:r>
              <a:rPr lang="en-US" altLang="zh-TW" dirty="0"/>
              <a:t>INTT</a:t>
            </a:r>
            <a:r>
              <a:rPr lang="zh-TW" altLang="en-US" dirty="0"/>
              <a:t>當中公式為 </a:t>
            </a:r>
            <a:r>
              <a:rPr lang="en-US" altLang="zh-TW" dirty="0"/>
              <a:t>stage depth = 2*(stage num – 1)</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1452959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48</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63</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E52F2-CAC8-0BF7-6EC6-62E40443A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D00065-C4B3-020C-3786-ED14EE6DAD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563E35-CB8F-3EFF-1741-7DD969518F54}"/>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519E97-76CE-02D7-EF33-537B128884BE}"/>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622941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450-1BA3-5740-330E-AE8304DF1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2B5F0-6753-4FC5-2FA6-3E58952E5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4203B-31AD-921A-9F3D-9D8A09C6C23A}"/>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我是做</a:t>
            </a:r>
            <a:r>
              <a:rPr lang="en-US" altLang="zh-TW" dirty="0"/>
              <a:t>ML-DSA Signing</a:t>
            </a:r>
            <a:r>
              <a:rPr lang="zh-TW" altLang="en-US" dirty="0"/>
              <a:t>非</a:t>
            </a:r>
            <a:r>
              <a:rPr lang="en-US" altLang="zh-TW" dirty="0" err="1"/>
              <a:t>HashML-DSA.Sign</a:t>
            </a:r>
            <a:br>
              <a:rPr lang="en-US" altLang="zh-TW" dirty="0"/>
            </a:br>
            <a:br>
              <a:rPr lang="en-US" altLang="zh-TW" dirty="0"/>
            </a:br>
            <a:r>
              <a:rPr lang="en-US" altLang="zh-TW" dirty="0"/>
              <a:t>M’ </a:t>
            </a:r>
            <a:r>
              <a:rPr lang="zh-TW" altLang="en-US" dirty="0"/>
              <a:t>為 </a:t>
            </a:r>
            <a:r>
              <a:rPr lang="en-US" altLang="zh-TW" dirty="0" err="1"/>
              <a:t>BytesToBits</a:t>
            </a:r>
            <a:r>
              <a:rPr lang="en-US" altLang="zh-TW" dirty="0"/>
              <a:t>(</a:t>
            </a:r>
            <a:r>
              <a:rPr lang="en-US" altLang="zh-TW" dirty="0" err="1"/>
              <a:t>IntegerToBytes</a:t>
            </a:r>
            <a:r>
              <a:rPr lang="en-US" altLang="zh-TW" dirty="0"/>
              <a:t>(0, 1) ∥ </a:t>
            </a:r>
            <a:r>
              <a:rPr lang="en-US" altLang="zh-TW" dirty="0" err="1"/>
              <a:t>IntegerToBytes</a:t>
            </a:r>
            <a:r>
              <a:rPr lang="en-US" altLang="zh-TW" dirty="0"/>
              <a:t>(|</a:t>
            </a:r>
            <a:r>
              <a:rPr lang="zh-TW" altLang="en-US" dirty="0"/>
              <a:t>𝑐𝑡𝑥</a:t>
            </a:r>
            <a:r>
              <a:rPr lang="en-US" altLang="zh-TW" dirty="0"/>
              <a:t>|, 1) ∥ </a:t>
            </a:r>
            <a:r>
              <a:rPr lang="zh-TW" altLang="en-US" dirty="0"/>
              <a:t>𝑐𝑡𝑥</a:t>
            </a:r>
            <a:r>
              <a:rPr lang="en-US" altLang="zh-TW" dirty="0"/>
              <a:t>) ∥ M</a:t>
            </a:r>
            <a:r>
              <a:rPr lang="zh-TW" altLang="en-US" dirty="0"/>
              <a:t>共需要</a:t>
            </a:r>
            <a:r>
              <a:rPr lang="en-US" altLang="zh-TW" dirty="0"/>
              <a:t>1+1+n+m byte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ctx</a:t>
            </a:r>
            <a:r>
              <a:rPr lang="zh-TW" altLang="en-US" dirty="0"/>
              <a:t>最大為</a:t>
            </a:r>
            <a:r>
              <a:rPr lang="en-US" altLang="zh-TW" dirty="0"/>
              <a:t>255byte</a:t>
            </a:r>
            <a:r>
              <a:rPr lang="zh-TW" altLang="en-US" dirty="0"/>
              <a:t>，</a:t>
            </a:r>
            <a:r>
              <a:rPr lang="en-US" altLang="zh-TW" dirty="0"/>
              <a:t>n</a:t>
            </a:r>
            <a:r>
              <a:rPr lang="zh-TW" altLang="en-US" dirty="0"/>
              <a:t>為</a:t>
            </a:r>
            <a:r>
              <a:rPr lang="en-US" altLang="zh-TW" dirty="0" err="1"/>
              <a:t>ctx</a:t>
            </a:r>
            <a:r>
              <a:rPr lang="zh-TW" altLang="en-US" dirty="0"/>
              <a:t>資料所需的</a:t>
            </a:r>
            <a:r>
              <a:rPr lang="en-US" altLang="zh-TW" dirty="0"/>
              <a:t>byte</a:t>
            </a:r>
            <a:r>
              <a:rPr lang="zh-TW" altLang="en-US" dirty="0"/>
              <a:t>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ctx</a:t>
            </a:r>
            <a:r>
              <a:rPr lang="en-US" altLang="zh-CN" dirty="0"/>
              <a:t>|</a:t>
            </a:r>
            <a:r>
              <a:rPr lang="zh-TW" altLang="en-US" dirty="0"/>
              <a:t>用一</a:t>
            </a:r>
            <a:r>
              <a:rPr lang="en-US" altLang="zh-TW" dirty="0"/>
              <a:t>byte</a:t>
            </a:r>
            <a:r>
              <a:rPr lang="zh-TW" altLang="en-US" dirty="0"/>
              <a:t>紀錄</a:t>
            </a:r>
            <a:r>
              <a:rPr lang="en-US" altLang="zh-TW" dirty="0" err="1"/>
              <a:t>ctx</a:t>
            </a:r>
            <a:r>
              <a:rPr lang="zh-TW" altLang="en-US" dirty="0"/>
              <a:t>的長度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t>
            </a:r>
            <a:r>
              <a:rPr lang="zh-TW" altLang="en-US" dirty="0"/>
              <a:t>為</a:t>
            </a:r>
            <a:r>
              <a:rPr lang="en-US" altLang="zh-TW" dirty="0"/>
              <a:t>M</a:t>
            </a:r>
            <a:r>
              <a:rPr lang="zh-TW" altLang="en-US" dirty="0"/>
              <a:t>所需的</a:t>
            </a:r>
            <a:r>
              <a:rPr lang="en-US" altLang="zh-TW" dirty="0"/>
              <a:t>byte</a:t>
            </a:r>
            <a:r>
              <a:rPr lang="zh-TW" altLang="en-US" dirty="0"/>
              <a:t>數</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7CFCD2A-67B4-4BA8-6A2C-ECD8615EA827}"/>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213511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262626"/>
                </a:solidFill>
                <a:effectLst/>
                <a:latin typeface="-apple-system"/>
              </a:rPr>
              <a:t>F_Permutation</a:t>
            </a:r>
            <a:r>
              <a:rPr lang="zh-TW" altLang="en-US" b="0" i="0" dirty="0">
                <a:solidFill>
                  <a:srgbClr val="262626"/>
                </a:solidFill>
                <a:effectLst/>
                <a:latin typeface="-apple-system"/>
              </a:rPr>
              <a:t>中的</a:t>
            </a:r>
            <a:r>
              <a:rPr lang="en-US" altLang="zh-TW" b="0" i="0" dirty="0" err="1">
                <a:solidFill>
                  <a:srgbClr val="262626"/>
                </a:solidFill>
                <a:effectLst/>
                <a:latin typeface="-apple-system"/>
              </a:rPr>
              <a:t>i</a:t>
            </a:r>
            <a:r>
              <a:rPr lang="zh-TW" altLang="en-US" b="0" i="0" dirty="0">
                <a:solidFill>
                  <a:srgbClr val="262626"/>
                </a:solidFill>
                <a:effectLst/>
                <a:latin typeface="-apple-system"/>
              </a:rPr>
              <a:t>表示目前為第幾</a:t>
            </a:r>
            <a:r>
              <a:rPr lang="en-US" altLang="zh-TW" b="0" i="0" dirty="0">
                <a:solidFill>
                  <a:srgbClr val="262626"/>
                </a:solidFill>
                <a:effectLst/>
                <a:latin typeface="-apple-system"/>
              </a:rPr>
              <a:t>round</a:t>
            </a: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69</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72</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74</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78</a:t>
            </a:fld>
            <a:endParaRPr lang="zh-CN" altLang="en-US"/>
          </a:p>
        </p:txBody>
      </p:sp>
    </p:spTree>
    <p:extLst>
      <p:ext uri="{BB962C8B-B14F-4D97-AF65-F5344CB8AC3E}">
        <p14:creationId xmlns:p14="http://schemas.microsoft.com/office/powerpoint/2010/main" val="37992103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r>
              <a:rPr lang="zh-TW" altLang="en-US" b="0" i="0" dirty="0">
                <a:solidFill>
                  <a:srgbClr val="262626"/>
                </a:solidFill>
                <a:effectLst/>
                <a:latin typeface="-apple-system"/>
              </a:rPr>
              <a:t>在</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79</a:t>
            </a:fld>
            <a:endParaRPr lang="zh-CN" altLang="en-US"/>
          </a:p>
        </p:txBody>
      </p:sp>
    </p:spTree>
    <p:extLst>
      <p:ext uri="{BB962C8B-B14F-4D97-AF65-F5344CB8AC3E}">
        <p14:creationId xmlns:p14="http://schemas.microsoft.com/office/powerpoint/2010/main" val="1613578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err="1">
                <a:solidFill>
                  <a:srgbClr val="262626"/>
                </a:solidFill>
                <a:effectLst/>
                <a:latin typeface="-apple-system"/>
              </a:rPr>
              <a:t>CoeffFromHalfByte</a:t>
            </a:r>
            <a:r>
              <a:rPr lang="zh-TW" altLang="en-US" b="0" i="0" dirty="0">
                <a:solidFill>
                  <a:srgbClr val="262626"/>
                </a:solidFill>
                <a:effectLst/>
                <a:latin typeface="-apple-system"/>
              </a:rPr>
              <a:t>當中需要使用到減法以及模處理，因此直接改成</a:t>
            </a:r>
            <a:r>
              <a:rPr lang="en-US" altLang="zh-TW" b="0" i="0" dirty="0">
                <a:solidFill>
                  <a:srgbClr val="262626"/>
                </a:solidFill>
                <a:effectLst/>
                <a:latin typeface="-apple-system"/>
              </a:rPr>
              <a:t>LUT</a:t>
            </a:r>
            <a:r>
              <a:rPr lang="zh-TW" altLang="en-US" b="0" i="0" dirty="0">
                <a:solidFill>
                  <a:srgbClr val="262626"/>
                </a:solidFill>
                <a:effectLst/>
                <a:latin typeface="-apple-system"/>
              </a:rPr>
              <a:t>方式設計，輸入</a:t>
            </a:r>
            <a:r>
              <a:rPr lang="en-US" altLang="zh-TW" b="0" i="0" dirty="0">
                <a:solidFill>
                  <a:srgbClr val="262626"/>
                </a:solidFill>
                <a:effectLst/>
                <a:latin typeface="-apple-system"/>
              </a:rPr>
              <a:t>4bit</a:t>
            </a:r>
            <a:r>
              <a:rPr lang="zh-TW" altLang="en-US" b="0" i="0" dirty="0">
                <a:solidFill>
                  <a:srgbClr val="262626"/>
                </a:solidFill>
                <a:effectLst/>
                <a:latin typeface="-apple-system"/>
              </a:rPr>
              <a:t>資料，輸出</a:t>
            </a:r>
            <a:r>
              <a:rPr lang="en-US" altLang="zh-TW" b="0" i="0" dirty="0">
                <a:solidFill>
                  <a:srgbClr val="262626"/>
                </a:solidFill>
                <a:effectLst/>
                <a:latin typeface="-apple-system"/>
              </a:rPr>
              <a:t>3bit</a:t>
            </a:r>
            <a:r>
              <a:rPr lang="zh-TW" altLang="en-US" b="0" i="0" dirty="0">
                <a:solidFill>
                  <a:srgbClr val="262626"/>
                </a:solidFill>
                <a:effectLst/>
                <a:latin typeface="-apple-system"/>
              </a:rPr>
              <a:t>資料</a:t>
            </a:r>
            <a:r>
              <a:rPr lang="en-US" altLang="zh-TW" b="0" i="0" dirty="0">
                <a:solidFill>
                  <a:srgbClr val="262626"/>
                </a:solidFill>
                <a:effectLst/>
                <a:latin typeface="-apple-system"/>
              </a:rPr>
              <a:t>(2 ~ -2)</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z0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~a</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b==0 </a:t>
            </a:r>
            <a:r>
              <a:rPr lang="en-US" altLang="zh-TW" b="0" i="0" dirty="0">
                <a:solidFill>
                  <a:srgbClr val="262626"/>
                </a:solidFill>
                <a:effectLst/>
                <a:latin typeface="-apple-system"/>
                <a:sym typeface="Wingdings" panose="05000000000000000000" pitchFamily="2" charset="2"/>
              </a:rPr>
              <a:t> z0, z1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a==0, b==1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[3:0]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a==1, b==0 </a:t>
            </a:r>
            <a:r>
              <a:rPr lang="en-US" altLang="zh-TW" b="0" i="0" dirty="0">
                <a:solidFill>
                  <a:srgbClr val="262626"/>
                </a:solidFill>
                <a:effectLst/>
                <a:latin typeface="-apple-system"/>
                <a:sym typeface="Wingdings" panose="05000000000000000000" pitchFamily="2" charset="2"/>
              </a:rPr>
              <a:t> z0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[7:4]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sym typeface="Wingdings" panose="05000000000000000000" pitchFamily="2" charset="2"/>
              </a:rPr>
              <a:t>a==1, b==1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marL="228600" indent="-228600" algn="l">
              <a:spcBef>
                <a:spcPts val="600"/>
              </a:spcBef>
              <a:spcAft>
                <a:spcPts val="600"/>
              </a:spcAft>
              <a:buFont typeface="+mj-lt"/>
              <a:buAutoNum type="arabicPeriod"/>
            </a:pP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80</a:t>
            </a:fld>
            <a:endParaRPr lang="zh-CN" altLang="en-US"/>
          </a:p>
        </p:txBody>
      </p:sp>
    </p:spTree>
    <p:extLst>
      <p:ext uri="{BB962C8B-B14F-4D97-AF65-F5344CB8AC3E}">
        <p14:creationId xmlns:p14="http://schemas.microsoft.com/office/powerpoint/2010/main" val="16038709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81</a:t>
            </a:fld>
            <a:endParaRPr lang="zh-CN" altLang="en-US"/>
          </a:p>
        </p:txBody>
      </p:sp>
    </p:spTree>
    <p:extLst>
      <p:ext uri="{BB962C8B-B14F-4D97-AF65-F5344CB8AC3E}">
        <p14:creationId xmlns:p14="http://schemas.microsoft.com/office/powerpoint/2010/main" val="28579570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82</a:t>
            </a:fld>
            <a:endParaRPr lang="zh-CN" altLang="en-US"/>
          </a:p>
        </p:txBody>
      </p:sp>
    </p:spTree>
    <p:extLst>
      <p:ext uri="{BB962C8B-B14F-4D97-AF65-F5344CB8AC3E}">
        <p14:creationId xmlns:p14="http://schemas.microsoft.com/office/powerpoint/2010/main" val="529952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83</a:t>
            </a:fld>
            <a:endParaRPr lang="zh-CN" altLang="en-US"/>
          </a:p>
        </p:txBody>
      </p:sp>
    </p:spTree>
    <p:extLst>
      <p:ext uri="{BB962C8B-B14F-4D97-AF65-F5344CB8AC3E}">
        <p14:creationId xmlns:p14="http://schemas.microsoft.com/office/powerpoint/2010/main" val="12559174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和演算法不同，能夠一次取樣兩筆資料，原因是因為採用的是</a:t>
            </a:r>
            <a:r>
              <a:rPr lang="en-US" altLang="zh-TW" b="0" i="0" dirty="0" err="1">
                <a:solidFill>
                  <a:srgbClr val="262626"/>
                </a:solidFill>
                <a:effectLst/>
                <a:latin typeface="-apple-system"/>
              </a:rPr>
              <a:t>daul</a:t>
            </a:r>
            <a:r>
              <a:rPr lang="en-US" altLang="zh-TW" b="0" i="0" dirty="0">
                <a:solidFill>
                  <a:srgbClr val="262626"/>
                </a:solidFill>
                <a:effectLst/>
                <a:latin typeface="-apple-system"/>
              </a:rPr>
              <a:t>-port</a:t>
            </a:r>
            <a:r>
              <a:rPr lang="zh-TW" altLang="en-US" b="0" i="0" dirty="0">
                <a:solidFill>
                  <a:srgbClr val="262626"/>
                </a:solidFill>
                <a:effectLst/>
                <a:latin typeface="-apple-system"/>
              </a:rPr>
              <a:t>的</a:t>
            </a:r>
            <a:r>
              <a:rPr lang="en-US" altLang="zh-TW" b="0" i="0" dirty="0">
                <a:solidFill>
                  <a:srgbClr val="262626"/>
                </a:solidFill>
                <a:effectLst/>
                <a:latin typeface="-apple-system"/>
              </a:rPr>
              <a:t>memory</a:t>
            </a:r>
            <a:r>
              <a:rPr lang="zh-TW" altLang="en-US" b="0" i="0" dirty="0">
                <a:solidFill>
                  <a:srgbClr val="262626"/>
                </a:solidFill>
                <a:effectLst/>
                <a:latin typeface="-apple-system"/>
              </a:rPr>
              <a:t>，為了提高硬體使用率因此這樣設計。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1344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48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1344/48-1=27</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a:t>
            </a:r>
            <a:r>
              <a:rPr lang="en-US" altLang="zh-TW" b="0" i="0" dirty="0">
                <a:solidFill>
                  <a:srgbClr val="262626"/>
                </a:solidFill>
                <a:effectLst/>
                <a:latin typeface="-apple-system"/>
              </a:rPr>
              <a:t>A0</a:t>
            </a:r>
            <a:r>
              <a:rPr lang="zh-TW" altLang="en-US" b="0" i="0" dirty="0">
                <a:solidFill>
                  <a:srgbClr val="262626"/>
                </a:solidFill>
                <a:effectLst/>
                <a:latin typeface="-apple-system"/>
              </a:rPr>
              <a:t>的輸出藉由</a:t>
            </a:r>
            <a:r>
              <a:rPr lang="en-US" altLang="zh-TW" b="0" i="0" dirty="0">
                <a:solidFill>
                  <a:srgbClr val="262626"/>
                </a:solidFill>
                <a:effectLst/>
                <a:latin typeface="-apple-system"/>
              </a:rPr>
              <a:t>~rej0</a:t>
            </a:r>
            <a:r>
              <a:rPr lang="zh-TW" altLang="en-US" b="0" i="0" dirty="0">
                <a:solidFill>
                  <a:srgbClr val="262626"/>
                </a:solidFill>
                <a:effectLst/>
                <a:latin typeface="-apple-system"/>
              </a:rPr>
              <a:t>決定 </a:t>
            </a:r>
            <a:r>
              <a:rPr lang="en-US" altLang="zh-TW" b="0" i="0" dirty="0">
                <a:solidFill>
                  <a:srgbClr val="262626"/>
                </a:solidFill>
                <a:effectLst/>
                <a:latin typeface="-apple-system"/>
              </a:rPr>
              <a:t>: </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rej1==0 </a:t>
            </a:r>
            <a:r>
              <a:rPr lang="en-US" altLang="zh-TW" b="0" i="0" dirty="0">
                <a:solidFill>
                  <a:srgbClr val="262626"/>
                </a:solidFill>
                <a:effectLst/>
                <a:latin typeface="-apple-system"/>
                <a:sym typeface="Wingdings" panose="05000000000000000000" pitchFamily="2" charset="2"/>
              </a:rPr>
              <a:t> A0, A1</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 </a:t>
            </a:r>
            <a:r>
              <a:rPr lang="en-US" altLang="zh-TW" b="0" i="0" dirty="0">
                <a:solidFill>
                  <a:srgbClr val="262626"/>
                </a:solidFill>
                <a:effectLst/>
                <a:latin typeface="-apple-system"/>
                <a:sym typeface="Wingdings" panose="05000000000000000000" pitchFamily="2" charset="2"/>
              </a:rPr>
              <a:t>j + 2</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rej0==0, rej1==1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[22:0]</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rej0==1, rej1==0 </a:t>
            </a:r>
            <a:r>
              <a:rPr lang="en-US" altLang="zh-TW" b="0" i="0" dirty="0">
                <a:solidFill>
                  <a:srgbClr val="262626"/>
                </a:solidFill>
                <a:effectLst/>
                <a:latin typeface="-apple-system"/>
                <a:sym typeface="Wingdings" panose="05000000000000000000" pitchFamily="2" charset="2"/>
              </a:rPr>
              <a:t> A0</a:t>
            </a:r>
            <a:r>
              <a:rPr lang="zh-TW" altLang="en-US" b="0" i="0" dirty="0">
                <a:solidFill>
                  <a:srgbClr val="262626"/>
                </a:solidFill>
                <a:effectLst/>
                <a:latin typeface="-apple-system"/>
                <a:sym typeface="Wingdings" panose="05000000000000000000" pitchFamily="2" charset="2"/>
              </a:rPr>
              <a:t>有效，輸出</a:t>
            </a:r>
            <a:r>
              <a:rPr lang="en-US" altLang="zh-TW" b="0" i="0" dirty="0">
                <a:solidFill>
                  <a:srgbClr val="262626"/>
                </a:solidFill>
                <a:effectLst/>
                <a:latin typeface="-apple-system"/>
                <a:sym typeface="Wingdings" panose="05000000000000000000" pitchFamily="2" charset="2"/>
              </a:rPr>
              <a:t>[46:24]</a:t>
            </a:r>
            <a:r>
              <a:rPr lang="zh-TW" altLang="en-US" b="0" i="0" dirty="0">
                <a:solidFill>
                  <a:srgbClr val="262626"/>
                </a:solidFill>
                <a:effectLst/>
                <a:latin typeface="-apple-system"/>
                <a:sym typeface="Wingdings" panose="05000000000000000000" pitchFamily="2" charset="2"/>
              </a:rPr>
              <a:t>資料，</a:t>
            </a:r>
            <a:r>
              <a:rPr lang="en-US" altLang="zh-TW" b="0" i="0" dirty="0">
                <a:solidFill>
                  <a:srgbClr val="262626"/>
                </a:solidFill>
                <a:effectLst/>
                <a:latin typeface="-apple-system"/>
                <a:sym typeface="Wingdings" panose="05000000000000000000" pitchFamily="2" charset="2"/>
              </a:rPr>
              <a:t>j + 1</a:t>
            </a:r>
          </a:p>
          <a:p>
            <a:pPr marL="685800" lvl="1" indent="-228600" algn="l">
              <a:spcBef>
                <a:spcPts val="600"/>
              </a:spcBef>
              <a:spcAft>
                <a:spcPts val="600"/>
              </a:spcAft>
              <a:buFont typeface="+mj-lt"/>
              <a:buAutoNum type="arabicPeriod"/>
            </a:pPr>
            <a:r>
              <a:rPr lang="en-US" altLang="zh-TW" b="0" i="0" dirty="0">
                <a:solidFill>
                  <a:srgbClr val="262626"/>
                </a:solidFill>
                <a:effectLst/>
                <a:latin typeface="-apple-system"/>
              </a:rPr>
              <a:t>rej0</a:t>
            </a:r>
            <a:r>
              <a:rPr lang="en-US" altLang="zh-TW" b="0" i="0" dirty="0">
                <a:solidFill>
                  <a:srgbClr val="262626"/>
                </a:solidFill>
                <a:effectLst/>
                <a:latin typeface="-apple-system"/>
                <a:sym typeface="Wingdings" panose="05000000000000000000" pitchFamily="2" charset="2"/>
              </a:rPr>
              <a:t>==1, </a:t>
            </a:r>
            <a:r>
              <a:rPr lang="en-US" altLang="zh-TW" b="0" i="0" dirty="0">
                <a:solidFill>
                  <a:srgbClr val="262626"/>
                </a:solidFill>
                <a:effectLst/>
                <a:latin typeface="-apple-system"/>
              </a:rPr>
              <a:t>rej1</a:t>
            </a:r>
            <a:r>
              <a:rPr lang="en-US" altLang="zh-TW" b="0" i="0" dirty="0">
                <a:solidFill>
                  <a:srgbClr val="262626"/>
                </a:solidFill>
                <a:effectLst/>
                <a:latin typeface="-apple-system"/>
                <a:sym typeface="Wingdings" panose="05000000000000000000" pitchFamily="2" charset="2"/>
              </a:rPr>
              <a:t>==1 </a:t>
            </a:r>
            <a:r>
              <a:rPr lang="zh-TW" altLang="en-US" b="0" i="0" dirty="0">
                <a:solidFill>
                  <a:srgbClr val="262626"/>
                </a:solidFill>
                <a:effectLst/>
                <a:latin typeface="-apple-system"/>
                <a:sym typeface="Wingdings" panose="05000000000000000000" pitchFamily="2" charset="2"/>
              </a:rPr>
              <a:t>兩者皆無效，</a:t>
            </a:r>
            <a:r>
              <a:rPr lang="en-US" altLang="zh-TW" b="0" i="0" dirty="0">
                <a:solidFill>
                  <a:srgbClr val="262626"/>
                </a:solidFill>
                <a:effectLst/>
                <a:latin typeface="-apple-system"/>
                <a:sym typeface="Wingdings" panose="05000000000000000000" pitchFamily="2" charset="2"/>
              </a:rPr>
              <a:t>j + 0</a:t>
            </a: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84</a:t>
            </a:fld>
            <a:endParaRPr lang="zh-CN" altLang="en-US"/>
          </a:p>
        </p:txBody>
      </p:sp>
    </p:spTree>
    <p:extLst>
      <p:ext uri="{BB962C8B-B14F-4D97-AF65-F5344CB8AC3E}">
        <p14:creationId xmlns:p14="http://schemas.microsoft.com/office/powerpoint/2010/main" val="32936098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85</a:t>
            </a:fld>
            <a:endParaRPr lang="zh-CN" altLang="en-US"/>
          </a:p>
        </p:txBody>
      </p:sp>
    </p:spTree>
    <p:extLst>
      <p:ext uri="{BB962C8B-B14F-4D97-AF65-F5344CB8AC3E}">
        <p14:creationId xmlns:p14="http://schemas.microsoft.com/office/powerpoint/2010/main" val="30101636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86</a:t>
            </a:fld>
            <a:endParaRPr lang="zh-CN" altLang="en-US"/>
          </a:p>
        </p:txBody>
      </p:sp>
    </p:spTree>
    <p:extLst>
      <p:ext uri="{BB962C8B-B14F-4D97-AF65-F5344CB8AC3E}">
        <p14:creationId xmlns:p14="http://schemas.microsoft.com/office/powerpoint/2010/main" val="10749250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87</a:t>
            </a:fld>
            <a:endParaRPr lang="zh-CN" altLang="en-US"/>
          </a:p>
        </p:txBody>
      </p:sp>
    </p:spTree>
    <p:extLst>
      <p:ext uri="{BB962C8B-B14F-4D97-AF65-F5344CB8AC3E}">
        <p14:creationId xmlns:p14="http://schemas.microsoft.com/office/powerpoint/2010/main" val="15228874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ExpandMASK</a:t>
            </a:r>
            <a:r>
              <a:rPr lang="zh-TW" altLang="en-US" b="0" i="0" dirty="0">
                <a:solidFill>
                  <a:srgbClr val="262626"/>
                </a:solidFill>
                <a:effectLst/>
                <a:latin typeface="-apple-system"/>
              </a:rPr>
              <a:t>採樣一筆資料需要</a:t>
            </a:r>
            <a:r>
              <a:rPr lang="en-US" altLang="zh-TW" b="0" i="0" dirty="0">
                <a:solidFill>
                  <a:srgbClr val="262626"/>
                </a:solidFill>
                <a:effectLst/>
                <a:latin typeface="-apple-system"/>
              </a:rPr>
              <a:t>18 bit</a:t>
            </a:r>
            <a:r>
              <a:rPr lang="zh-TW" altLang="en-US" b="0" i="0" dirty="0">
                <a:solidFill>
                  <a:srgbClr val="262626"/>
                </a:solidFill>
                <a:effectLst/>
                <a:latin typeface="-apple-system"/>
              </a:rPr>
              <a:t>，但是</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有效資料為</a:t>
            </a:r>
            <a:r>
              <a:rPr lang="en-US" altLang="zh-TW" b="0" i="0" dirty="0">
                <a:solidFill>
                  <a:srgbClr val="262626"/>
                </a:solidFill>
                <a:effectLst/>
                <a:latin typeface="-apple-system"/>
              </a:rPr>
              <a:t>1088 bit</a:t>
            </a:r>
            <a:r>
              <a:rPr lang="zh-TW" altLang="en-US" b="0" i="0" dirty="0">
                <a:solidFill>
                  <a:srgbClr val="262626"/>
                </a:solidFill>
                <a:effectLst/>
                <a:latin typeface="-apple-system"/>
              </a:rPr>
              <a:t>，因此到需要</a:t>
            </a:r>
            <a:r>
              <a:rPr lang="en-US" altLang="zh-TW" b="0" i="0" dirty="0">
                <a:solidFill>
                  <a:srgbClr val="262626"/>
                </a:solidFill>
                <a:effectLst/>
                <a:latin typeface="-apple-system"/>
              </a:rPr>
              <a:t>squeeze</a:t>
            </a:r>
            <a:r>
              <a:rPr lang="zh-TW" altLang="en-US" b="0" i="0" dirty="0">
                <a:solidFill>
                  <a:srgbClr val="262626"/>
                </a:solidFill>
                <a:effectLst/>
                <a:latin typeface="-apple-system"/>
              </a:rPr>
              <a:t>時會有剩餘有效的</a:t>
            </a:r>
            <a:r>
              <a:rPr lang="en-US" altLang="zh-TW" b="0" i="0" dirty="0">
                <a:solidFill>
                  <a:srgbClr val="262626"/>
                </a:solidFill>
                <a:effectLst/>
                <a:latin typeface="-apple-system"/>
              </a:rPr>
              <a:t>bit</a:t>
            </a:r>
            <a:r>
              <a:rPr lang="zh-TW" altLang="en-US" b="0" i="0" dirty="0">
                <a:solidFill>
                  <a:srgbClr val="262626"/>
                </a:solidFill>
                <a:effectLst/>
                <a:latin typeface="-apple-system"/>
              </a:rPr>
              <a:t>尚未被使用，所以我使用了一個</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去暫存每一</a:t>
            </a:r>
            <a:r>
              <a:rPr lang="en-US" altLang="zh-TW" b="0" i="0" dirty="0">
                <a:solidFill>
                  <a:srgbClr val="262626"/>
                </a:solidFill>
                <a:effectLst/>
                <a:latin typeface="-apple-system"/>
              </a:rPr>
              <a:t>round</a:t>
            </a:r>
            <a:r>
              <a:rPr lang="zh-TW" altLang="en-US" b="0" i="0" dirty="0">
                <a:solidFill>
                  <a:srgbClr val="262626"/>
                </a:solidFill>
                <a:effectLst/>
                <a:latin typeface="-apple-system"/>
              </a:rPr>
              <a:t>剩餘的</a:t>
            </a:r>
            <a:r>
              <a:rPr lang="en-US" altLang="zh-TW" b="0" i="0" dirty="0">
                <a:solidFill>
                  <a:srgbClr val="262626"/>
                </a:solidFill>
                <a:effectLst/>
                <a:latin typeface="-apple-system"/>
              </a:rPr>
              <a:t>bit</a:t>
            </a:r>
            <a:r>
              <a:rPr lang="zh-TW" altLang="en-US" b="0" i="0" dirty="0">
                <a:solidFill>
                  <a:srgbClr val="262626"/>
                </a:solidFill>
                <a:effectLst/>
                <a:latin typeface="-apple-system"/>
              </a:rPr>
              <a:t>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24</a:t>
            </a:r>
            <a:r>
              <a:rPr lang="zh-TW" altLang="en-US" b="0" i="0" dirty="0">
                <a:solidFill>
                  <a:srgbClr val="262626"/>
                </a:solidFill>
                <a:effectLst/>
                <a:latin typeface="-apple-system"/>
              </a:rPr>
              <a:t>、</a:t>
            </a:r>
            <a:r>
              <a:rPr lang="en-US" altLang="zh-TW" b="0" i="0" dirty="0">
                <a:solidFill>
                  <a:srgbClr val="262626"/>
                </a:solidFill>
                <a:effectLst/>
                <a:latin typeface="-apple-system"/>
              </a:rPr>
              <a:t>32)</a:t>
            </a:r>
            <a:r>
              <a:rPr lang="zh-TW" altLang="en-US" b="0" i="0" dirty="0">
                <a:solidFill>
                  <a:srgbClr val="262626"/>
                </a:solidFill>
                <a:effectLst/>
                <a:latin typeface="-apple-system"/>
              </a:rPr>
              <a:t>，每一</a:t>
            </a:r>
            <a:r>
              <a:rPr lang="en-US" altLang="zh-TW" b="0" i="0" dirty="0">
                <a:solidFill>
                  <a:srgbClr val="262626"/>
                </a:solidFill>
                <a:effectLst/>
                <a:latin typeface="-apple-system"/>
              </a:rPr>
              <a:t>round</a:t>
            </a:r>
            <a:r>
              <a:rPr lang="zh-TW" altLang="en-US" b="0" i="0" dirty="0">
                <a:solidFill>
                  <a:srgbClr val="262626"/>
                </a:solidFill>
                <a:effectLst/>
                <a:latin typeface="-apple-system"/>
              </a:rPr>
              <a:t>輸入的有效資料會合前依</a:t>
            </a:r>
            <a:r>
              <a:rPr lang="en-US" altLang="zh-TW" b="0" i="0" dirty="0">
                <a:solidFill>
                  <a:srgbClr val="262626"/>
                </a:solidFill>
                <a:effectLst/>
                <a:latin typeface="-apple-system"/>
              </a:rPr>
              <a:t>round</a:t>
            </a:r>
            <a:r>
              <a:rPr lang="zh-TW" altLang="en-US" b="0" i="0" dirty="0">
                <a:solidFill>
                  <a:srgbClr val="262626"/>
                </a:solidFill>
                <a:effectLst/>
                <a:latin typeface="-apple-system"/>
              </a:rPr>
              <a:t>暫存在</a:t>
            </a:r>
            <a:r>
              <a:rPr lang="en-US" altLang="zh-TW" b="0" i="0" dirty="0" err="1">
                <a:solidFill>
                  <a:srgbClr val="262626"/>
                </a:solidFill>
                <a:effectLst/>
                <a:latin typeface="-apple-system"/>
              </a:rPr>
              <a:t>sampler_temp</a:t>
            </a:r>
            <a:r>
              <a:rPr lang="zh-TW" altLang="en-US" b="0" i="0" dirty="0">
                <a:solidFill>
                  <a:srgbClr val="262626"/>
                </a:solidFill>
                <a:effectLst/>
                <a:latin typeface="-apple-system"/>
              </a:rPr>
              <a:t>中的資料做串接為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用作採樣使用。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經過先前的設計後，每</a:t>
            </a:r>
            <a:r>
              <a:rPr lang="en-US" altLang="zh-TW" b="0" i="0" dirty="0">
                <a:solidFill>
                  <a:srgbClr val="262626"/>
                </a:solidFill>
                <a:effectLst/>
                <a:latin typeface="-apple-system"/>
              </a:rPr>
              <a:t>round</a:t>
            </a:r>
            <a:r>
              <a:rPr lang="zh-TW" altLang="en-US" b="0" i="0" dirty="0">
                <a:solidFill>
                  <a:srgbClr val="262626"/>
                </a:solidFill>
                <a:effectLst/>
                <a:latin typeface="-apple-system"/>
              </a:rPr>
              <a:t>有效入為</a:t>
            </a:r>
            <a:r>
              <a:rPr lang="en-US" altLang="zh-TW" b="0" i="0" dirty="0">
                <a:solidFill>
                  <a:srgbClr val="262626"/>
                </a:solidFill>
                <a:effectLst/>
                <a:latin typeface="-apple-system"/>
              </a:rPr>
              <a:t>1080 bit</a:t>
            </a:r>
            <a:r>
              <a:rPr lang="zh-TW" altLang="en-US" b="0" i="0" dirty="0">
                <a:solidFill>
                  <a:srgbClr val="262626"/>
                </a:solidFill>
                <a:effectLst/>
                <a:latin typeface="-apple-system"/>
              </a:rPr>
              <a:t>，一次採樣兩筆資料需要</a:t>
            </a:r>
            <a:r>
              <a:rPr lang="en-US" altLang="zh-TW" b="0" i="0" dirty="0">
                <a:solidFill>
                  <a:srgbClr val="262626"/>
                </a:solidFill>
                <a:effectLst/>
                <a:latin typeface="-apple-system"/>
              </a:rPr>
              <a:t>36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1080/36-1=29</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用於決定目前寫入的記憶體位址，一次採樣兩筆，固定加</a:t>
            </a:r>
            <a:r>
              <a:rPr lang="en-US" altLang="zh-TW" b="0" i="0" dirty="0">
                <a:solidFill>
                  <a:srgbClr val="262626"/>
                </a:solidFill>
                <a:effectLst/>
                <a:latin typeface="-apple-system"/>
              </a:rPr>
              <a:t>2</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演算法中使用了</a:t>
            </a:r>
            <a:r>
              <a:rPr lang="en-US" altLang="zh-TW" b="0" i="0" dirty="0" err="1">
                <a:solidFill>
                  <a:srgbClr val="262626"/>
                </a:solidFill>
                <a:effectLst/>
                <a:latin typeface="-apple-system"/>
              </a:rPr>
              <a:t>bitunpack</a:t>
            </a:r>
            <a:r>
              <a:rPr lang="zh-TW" altLang="en-US" b="0" i="0" dirty="0">
                <a:solidFill>
                  <a:srgbClr val="262626"/>
                </a:solidFill>
                <a:effectLst/>
                <a:latin typeface="-apple-system"/>
              </a:rPr>
              <a:t>，當中的</a:t>
            </a:r>
            <a:r>
              <a:rPr lang="en-US" altLang="zh-TW" b="0" i="0" dirty="0">
                <a:solidFill>
                  <a:srgbClr val="262626"/>
                </a:solidFill>
                <a:effectLst/>
                <a:latin typeface="-apple-system"/>
              </a:rPr>
              <a:t>b</a:t>
            </a:r>
            <a:r>
              <a:rPr lang="zh-TW" altLang="en-US" b="0" i="0" dirty="0">
                <a:solidFill>
                  <a:srgbClr val="262626"/>
                </a:solidFill>
                <a:effectLst/>
                <a:latin typeface="-apple-system"/>
              </a:rPr>
              <a:t>為</a:t>
            </a:r>
            <a:r>
              <a:rPr lang="en-US" altLang="zh-TW" b="0" i="0" dirty="0">
                <a:solidFill>
                  <a:srgbClr val="262626"/>
                </a:solidFill>
                <a:effectLst/>
                <a:latin typeface="-apple-system"/>
              </a:rPr>
              <a:t>131072 (</a:t>
            </a:r>
            <a:r>
              <a:rPr lang="zh-TW" altLang="en-US" b="0" i="0" dirty="0">
                <a:solidFill>
                  <a:srgbClr val="262626"/>
                </a:solidFill>
                <a:effectLst/>
                <a:latin typeface="-apple-system"/>
              </a:rPr>
              <a:t>第</a:t>
            </a:r>
            <a:r>
              <a:rPr lang="en-US" altLang="zh-TW" b="0" i="0" dirty="0">
                <a:solidFill>
                  <a:srgbClr val="262626"/>
                </a:solidFill>
                <a:effectLst/>
                <a:latin typeface="-apple-system"/>
              </a:rPr>
              <a:t>18bit</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，其餘為</a:t>
            </a:r>
            <a:r>
              <a:rPr lang="en-US" altLang="zh-TW" b="0" i="0" dirty="0">
                <a:solidFill>
                  <a:srgbClr val="262626"/>
                </a:solidFill>
                <a:effectLst/>
                <a:latin typeface="-apple-system"/>
              </a:rPr>
              <a:t>0)</a:t>
            </a:r>
            <a:r>
              <a:rPr lang="zh-TW" altLang="en-US" b="0" i="0" dirty="0">
                <a:solidFill>
                  <a:srgbClr val="262626"/>
                </a:solidFill>
                <a:effectLst/>
                <a:latin typeface="-apple-system"/>
              </a:rPr>
              <a:t>，並且採樣後的</a:t>
            </a:r>
            <a:r>
              <a:rPr lang="en-US" altLang="zh-TW" b="0" i="0" dirty="0">
                <a:solidFill>
                  <a:srgbClr val="262626"/>
                </a:solidFill>
                <a:effectLst/>
                <a:latin typeface="-apple-system"/>
              </a:rPr>
              <a:t>y</a:t>
            </a:r>
            <a:r>
              <a:rPr lang="zh-TW" altLang="en-US" b="0" i="0" dirty="0">
                <a:solidFill>
                  <a:srgbClr val="262626"/>
                </a:solidFill>
                <a:effectLst/>
                <a:latin typeface="-apple-system"/>
              </a:rPr>
              <a:t>之後要去做</a:t>
            </a:r>
            <a:r>
              <a:rPr lang="en-US" altLang="zh-TW" b="0" i="0" dirty="0">
                <a:solidFill>
                  <a:srgbClr val="262626"/>
                </a:solidFill>
                <a:effectLst/>
                <a:latin typeface="-apple-system"/>
              </a:rPr>
              <a:t>NTT</a:t>
            </a:r>
            <a:r>
              <a:rPr lang="zh-TW" altLang="en-US" b="0" i="0" dirty="0">
                <a:solidFill>
                  <a:srgbClr val="262626"/>
                </a:solidFill>
                <a:effectLst/>
                <a:latin typeface="-apple-system"/>
              </a:rPr>
              <a:t>需要擴充到</a:t>
            </a:r>
            <a:r>
              <a:rPr lang="en-US" altLang="zh-TW" b="0" i="0" dirty="0">
                <a:solidFill>
                  <a:srgbClr val="262626"/>
                </a:solidFill>
                <a:effectLst/>
                <a:latin typeface="-apple-system"/>
              </a:rPr>
              <a:t>8380417</a:t>
            </a:r>
            <a:r>
              <a:rPr lang="zh-TW" altLang="en-US" b="0" i="0" dirty="0">
                <a:solidFill>
                  <a:srgbClr val="262626"/>
                </a:solidFill>
                <a:effectLst/>
                <a:latin typeface="-apple-system"/>
              </a:rPr>
              <a:t>的域之下</a:t>
            </a:r>
            <a:r>
              <a:rPr lang="en-US" altLang="zh-TW" b="0" i="0" dirty="0">
                <a:solidFill>
                  <a:srgbClr val="262626"/>
                </a:solidFill>
                <a:effectLst/>
                <a:latin typeface="-apple-system"/>
              </a:rPr>
              <a:t>(23</a:t>
            </a:r>
            <a:r>
              <a:rPr lang="zh-TW" altLang="en-US" b="0" i="0" dirty="0">
                <a:solidFill>
                  <a:srgbClr val="262626"/>
                </a:solidFill>
                <a:effectLst/>
                <a:latin typeface="-apple-system"/>
              </a:rPr>
              <a:t> </a:t>
            </a:r>
            <a:r>
              <a:rPr lang="en-US" altLang="zh-TW" b="0" i="0" dirty="0">
                <a:solidFill>
                  <a:srgbClr val="262626"/>
                </a:solidFill>
                <a:effectLst/>
                <a:latin typeface="-apple-system"/>
              </a:rPr>
              <a:t>bit)</a:t>
            </a:r>
            <a:r>
              <a:rPr lang="zh-TW" altLang="en-US" b="0" i="0" dirty="0">
                <a:solidFill>
                  <a:srgbClr val="262626"/>
                </a:solidFill>
                <a:effectLst/>
                <a:latin typeface="-apple-system"/>
              </a:rPr>
              <a:t>，因此我改成了以下設計，將</a:t>
            </a:r>
            <a:r>
              <a:rPr lang="en-US" altLang="zh-TW" b="0" i="0" dirty="0">
                <a:solidFill>
                  <a:srgbClr val="262626"/>
                </a:solidFill>
                <a:effectLst/>
                <a:latin typeface="-apple-system"/>
              </a:rPr>
              <a:t>18 bit</a:t>
            </a:r>
            <a:r>
              <a:rPr lang="zh-TW" altLang="en-US" b="0" i="0" dirty="0">
                <a:solidFill>
                  <a:srgbClr val="262626"/>
                </a:solidFill>
                <a:effectLst/>
                <a:latin typeface="-apple-system"/>
              </a:rPr>
              <a:t>的資料分為兩類</a:t>
            </a:r>
            <a:r>
              <a:rPr lang="en-US" altLang="zh-TW" b="0" i="0" dirty="0">
                <a:solidFill>
                  <a:srgbClr val="262626"/>
                </a:solidFill>
                <a:effectLst/>
                <a:latin typeface="-apple-system"/>
              </a:rPr>
              <a:t>:</a:t>
            </a: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大於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rPr>
              <a:t>b</a:t>
            </a:r>
            <a:r>
              <a:rPr lang="zh-TW" altLang="en-US" b="0" i="0" dirty="0">
                <a:solidFill>
                  <a:srgbClr val="262626"/>
                </a:solidFill>
                <a:effectLst/>
                <a:latin typeface="-apple-system"/>
              </a:rPr>
              <a:t>相減會得到負數，因此直接取他的</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17bit</a:t>
            </a:r>
            <a:r>
              <a:rPr lang="zh-TW" altLang="en-US" b="0" i="0" dirty="0">
                <a:solidFill>
                  <a:srgbClr val="262626"/>
                </a:solidFill>
                <a:effectLst/>
                <a:latin typeface="-apple-system"/>
              </a:rPr>
              <a:t>和</a:t>
            </a:r>
            <a:r>
              <a:rPr lang="en-US" altLang="zh-TW" b="0" i="0" dirty="0">
                <a:solidFill>
                  <a:srgbClr val="262626"/>
                </a:solidFill>
                <a:effectLst/>
                <a:latin typeface="-apple-system"/>
              </a:rPr>
              <a:t>8380417</a:t>
            </a:r>
            <a:r>
              <a:rPr lang="zh-TW" altLang="en-US" b="0" i="0" dirty="0">
                <a:solidFill>
                  <a:srgbClr val="262626"/>
                </a:solidFill>
                <a:effectLst/>
                <a:latin typeface="-apple-system"/>
              </a:rPr>
              <a:t>做相減，直接轉到</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域下的負數</a:t>
            </a:r>
            <a:endParaRPr lang="en-US" altLang="zh-TW" b="0" i="0" dirty="0">
              <a:solidFill>
                <a:srgbClr val="262626"/>
              </a:solidFill>
              <a:effectLst/>
              <a:latin typeface="-apple-system"/>
            </a:endParaRPr>
          </a:p>
          <a:p>
            <a:pPr marL="685800" lvl="1" indent="-228600" algn="l">
              <a:spcBef>
                <a:spcPts val="600"/>
              </a:spcBef>
              <a:spcAft>
                <a:spcPts val="600"/>
              </a:spcAft>
              <a:buFont typeface="+mj-lt"/>
              <a:buAutoNum type="arabicPeriod"/>
            </a:pPr>
            <a:r>
              <a:rPr lang="zh-TW" altLang="en-US" b="0" i="0" dirty="0">
                <a:solidFill>
                  <a:srgbClr val="262626"/>
                </a:solidFill>
                <a:effectLst/>
                <a:latin typeface="-apple-system"/>
              </a:rPr>
              <a:t>小於</a:t>
            </a:r>
            <a:r>
              <a:rPr lang="en-US" altLang="zh-TW" b="0" i="0" dirty="0">
                <a:solidFill>
                  <a:srgbClr val="262626"/>
                </a:solidFill>
                <a:effectLst/>
                <a:latin typeface="-apple-system"/>
              </a:rPr>
              <a:t>b</a:t>
            </a:r>
            <a:r>
              <a:rPr lang="zh-TW" altLang="en-US" b="0" i="0" dirty="0">
                <a:solidFill>
                  <a:srgbClr val="262626"/>
                </a:solidFill>
                <a:effectLst/>
                <a:latin typeface="-apple-system"/>
              </a:rPr>
              <a:t>的數字 </a:t>
            </a:r>
            <a:r>
              <a:rPr lang="en-US" altLang="zh-TW" b="0" i="0" dirty="0">
                <a:solidFill>
                  <a:srgbClr val="262626"/>
                </a:solidFill>
                <a:effectLst/>
                <a:latin typeface="-apple-system"/>
                <a:sym typeface="Wingdings" panose="05000000000000000000" pitchFamily="2" charset="2"/>
              </a:rPr>
              <a:t></a:t>
            </a:r>
            <a:r>
              <a:rPr lang="zh-TW" altLang="en-US" b="0" i="0" dirty="0">
                <a:solidFill>
                  <a:srgbClr val="262626"/>
                </a:solidFill>
                <a:effectLst/>
                <a:latin typeface="-apple-system"/>
                <a:sym typeface="Wingdings" panose="05000000000000000000" pitchFamily="2" charset="2"/>
              </a:rPr>
              <a:t> 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相減會得到正數，因此直接和</a:t>
            </a:r>
            <a:r>
              <a:rPr lang="en-US" altLang="zh-TW" b="0" i="0" dirty="0">
                <a:solidFill>
                  <a:srgbClr val="262626"/>
                </a:solidFill>
                <a:effectLst/>
                <a:latin typeface="-apple-system"/>
                <a:sym typeface="Wingdings" panose="05000000000000000000" pitchFamily="2" charset="2"/>
              </a:rPr>
              <a:t>b</a:t>
            </a:r>
            <a:r>
              <a:rPr lang="zh-TW" altLang="en-US" b="0" i="0" dirty="0">
                <a:solidFill>
                  <a:srgbClr val="262626"/>
                </a:solidFill>
                <a:effectLst/>
                <a:latin typeface="-apple-system"/>
                <a:sym typeface="Wingdings" panose="05000000000000000000" pitchFamily="2" charset="2"/>
              </a:rPr>
              <a:t>做相減即可，同樣也會在</a:t>
            </a:r>
            <a:r>
              <a:rPr lang="en-US" altLang="zh-TW" b="0" i="0" dirty="0">
                <a:solidFill>
                  <a:srgbClr val="262626"/>
                </a:solidFill>
                <a:effectLst/>
                <a:latin typeface="-apple-system"/>
              </a:rPr>
              <a:t>8380417</a:t>
            </a:r>
            <a:r>
              <a:rPr lang="zh-TW" altLang="en-US" b="0" i="0" dirty="0">
                <a:solidFill>
                  <a:srgbClr val="262626"/>
                </a:solidFill>
                <a:effectLst/>
                <a:latin typeface="-apple-system"/>
              </a:rPr>
              <a:t>域下</a:t>
            </a:r>
            <a:endParaRPr lang="en-US" altLang="zh-TW" b="0" i="0" dirty="0">
              <a:solidFill>
                <a:srgbClr val="262626"/>
              </a:solidFill>
              <a:effectLst/>
              <a:latin typeface="-apple-system"/>
            </a:endParaRPr>
          </a:p>
          <a:p>
            <a:pPr marL="228600" indent="-228600" algn="l">
              <a:spcBef>
                <a:spcPts val="600"/>
              </a:spcBef>
              <a:spcAft>
                <a:spcPts val="600"/>
              </a:spcAft>
              <a:buFont typeface="Wingdings" panose="05000000000000000000" pitchFamily="2" charset="2"/>
              <a:buChar char="ü"/>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88</a:t>
            </a:fld>
            <a:endParaRPr lang="zh-CN" altLang="en-US"/>
          </a:p>
        </p:txBody>
      </p:sp>
    </p:spTree>
    <p:extLst>
      <p:ext uri="{BB962C8B-B14F-4D97-AF65-F5344CB8AC3E}">
        <p14:creationId xmlns:p14="http://schemas.microsoft.com/office/powerpoint/2010/main" val="33300454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89</a:t>
            </a:fld>
            <a:endParaRPr lang="zh-CN" altLang="en-US"/>
          </a:p>
        </p:txBody>
      </p:sp>
    </p:spTree>
    <p:extLst>
      <p:ext uri="{BB962C8B-B14F-4D97-AF65-F5344CB8AC3E}">
        <p14:creationId xmlns:p14="http://schemas.microsoft.com/office/powerpoint/2010/main" val="88701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90</a:t>
            </a:fld>
            <a:endParaRPr lang="zh-CN" altLang="en-US"/>
          </a:p>
        </p:txBody>
      </p:sp>
    </p:spTree>
    <p:extLst>
      <p:ext uri="{BB962C8B-B14F-4D97-AF65-F5344CB8AC3E}">
        <p14:creationId xmlns:p14="http://schemas.microsoft.com/office/powerpoint/2010/main" val="23166220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91</a:t>
            </a:fld>
            <a:endParaRPr lang="zh-CN" altLang="en-US"/>
          </a:p>
        </p:txBody>
      </p:sp>
    </p:spTree>
    <p:extLst>
      <p:ext uri="{BB962C8B-B14F-4D97-AF65-F5344CB8AC3E}">
        <p14:creationId xmlns:p14="http://schemas.microsoft.com/office/powerpoint/2010/main" val="11832633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在</a:t>
            </a:r>
            <a:r>
              <a:rPr lang="en-US" altLang="zh-TW" sz="1000" b="0" i="0" dirty="0">
                <a:solidFill>
                  <a:srgbClr val="262626"/>
                </a:solidFill>
                <a:effectLst/>
                <a:latin typeface="-apple-system"/>
              </a:rPr>
              <a:t>Verilog</a:t>
            </a:r>
            <a:r>
              <a:rPr lang="zh-TW" altLang="en-US" sz="1000" b="0" i="0" dirty="0">
                <a:solidFill>
                  <a:srgbClr val="262626"/>
                </a:solidFill>
                <a:effectLst/>
                <a:latin typeface="-apple-system"/>
              </a:rPr>
              <a:t>中我將演算法中的</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換成了</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a:t>
            </a:r>
            <a:r>
              <a:rPr lang="en-US" altLang="zh-TW" sz="1000" b="0" i="0" dirty="0">
                <a:solidFill>
                  <a:srgbClr val="262626"/>
                </a:solidFill>
                <a:effectLst/>
                <a:latin typeface="-apple-system"/>
              </a:rPr>
              <a:t>ci</a:t>
            </a:r>
            <a:r>
              <a:rPr lang="zh-TW" altLang="en-US" sz="1000" b="0" i="0" dirty="0">
                <a:solidFill>
                  <a:srgbClr val="262626"/>
                </a:solidFill>
                <a:effectLst/>
                <a:latin typeface="-apple-system"/>
              </a:rPr>
              <a:t>換成了</a:t>
            </a:r>
            <a:r>
              <a:rPr lang="en-US" altLang="zh-TW" sz="1000" b="0" i="0" dirty="0" err="1">
                <a:solidFill>
                  <a:srgbClr val="262626"/>
                </a:solidFill>
                <a:effectLst/>
                <a:latin typeface="-apple-system"/>
              </a:rPr>
              <a:t>cj</a:t>
            </a:r>
            <a:r>
              <a:rPr lang="zh-TW" altLang="en-US" sz="1000" b="0" i="0" dirty="0">
                <a:solidFill>
                  <a:srgbClr val="262626"/>
                </a:solidFill>
                <a:effectLst/>
                <a:latin typeface="-apple-system"/>
              </a:rPr>
              <a:t>，主要是為了對應其他</a:t>
            </a:r>
            <a:r>
              <a:rPr lang="en-US" altLang="zh-TW" sz="1000" b="0" i="0" dirty="0">
                <a:solidFill>
                  <a:srgbClr val="262626"/>
                </a:solidFill>
                <a:effectLst/>
                <a:latin typeface="-apple-system"/>
              </a:rPr>
              <a:t>Sampler</a:t>
            </a:r>
            <a:r>
              <a:rPr lang="zh-TW" altLang="en-US" sz="1000" b="0" i="0" dirty="0">
                <a:solidFill>
                  <a:srgbClr val="262626"/>
                </a:solidFill>
                <a:effectLst/>
                <a:latin typeface="-apple-system"/>
              </a:rPr>
              <a:t>中</a:t>
            </a:r>
            <a:r>
              <a:rPr lang="en-US" altLang="zh-TW" sz="1000" b="0" i="0" dirty="0">
                <a:solidFill>
                  <a:srgbClr val="262626"/>
                </a:solidFill>
                <a:effectLst/>
                <a:latin typeface="-apple-system"/>
              </a:rPr>
              <a:t>module</a:t>
            </a:r>
            <a:br>
              <a:rPr lang="en-US" altLang="zh-TW" sz="1000" b="0" i="0" dirty="0">
                <a:solidFill>
                  <a:srgbClr val="262626"/>
                </a:solidFill>
                <a:effectLst/>
                <a:latin typeface="-apple-system"/>
              </a:rPr>
            </a:br>
            <a:br>
              <a:rPr lang="en-US" altLang="zh-TW" sz="1000" b="0" i="0" dirty="0">
                <a:solidFill>
                  <a:srgbClr val="262626"/>
                </a:solidFill>
                <a:effectLst/>
                <a:latin typeface="-apple-system"/>
              </a:rPr>
            </a:br>
            <a:r>
              <a:rPr lang="zh-TW" altLang="en-US" sz="1000" b="0" i="0" dirty="0">
                <a:solidFill>
                  <a:srgbClr val="262626"/>
                </a:solidFill>
                <a:effectLst/>
                <a:latin typeface="-apple-system"/>
              </a:rPr>
              <a:t>硬體實現上我是先在第</a:t>
            </a:r>
            <a:r>
              <a:rPr lang="en-US" altLang="zh-TW" sz="1000" b="0" i="0" dirty="0" err="1">
                <a:solidFill>
                  <a:srgbClr val="262626"/>
                </a:solidFill>
                <a:effectLst/>
                <a:latin typeface="-apple-system"/>
              </a:rPr>
              <a:t>i</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執行了演算法第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行，接著在第</a:t>
            </a:r>
            <a:r>
              <a:rPr lang="en-US" altLang="zh-TW" sz="1000" b="0" i="0" dirty="0">
                <a:solidFill>
                  <a:srgbClr val="262626"/>
                </a:solidFill>
                <a:effectLst/>
                <a:latin typeface="-apple-system"/>
              </a:rPr>
              <a:t>i+1</a:t>
            </a:r>
            <a:r>
              <a:rPr lang="zh-TW" altLang="en-US" sz="1000" b="0" i="0" dirty="0">
                <a:solidFill>
                  <a:srgbClr val="262626"/>
                </a:solidFill>
                <a:effectLst/>
                <a:latin typeface="-apple-system"/>
              </a:rPr>
              <a:t>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執行演算法第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行，這樣實現的原因是我寫入第</a:t>
            </a:r>
            <a:r>
              <a:rPr lang="en-US" altLang="zh-TW" sz="1000" b="0" i="0" dirty="0">
                <a:solidFill>
                  <a:srgbClr val="262626"/>
                </a:solidFill>
                <a:effectLst/>
                <a:latin typeface="-apple-system"/>
              </a:rPr>
              <a:t>12</a:t>
            </a:r>
            <a:r>
              <a:rPr lang="zh-TW" altLang="en-US" sz="1000" b="0" i="0" dirty="0">
                <a:solidFill>
                  <a:srgbClr val="262626"/>
                </a:solidFill>
                <a:effectLst/>
                <a:latin typeface="-apple-system"/>
              </a:rPr>
              <a:t>行</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位址時，同時會將該位址原本的資料輸出出來，所以再藉由下一個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去將資料寫入另一個</a:t>
            </a:r>
            <a:r>
              <a:rPr lang="en-US" altLang="zh-TW" sz="1000" b="0" i="0" dirty="0">
                <a:solidFill>
                  <a:srgbClr val="262626"/>
                </a:solidFill>
                <a:effectLst/>
                <a:latin typeface="-apple-system"/>
              </a:rPr>
              <a:t>mem</a:t>
            </a:r>
            <a:r>
              <a:rPr lang="zh-TW" altLang="en-US" sz="1000" b="0" i="0" dirty="0">
                <a:solidFill>
                  <a:srgbClr val="262626"/>
                </a:solidFill>
                <a:effectLst/>
                <a:latin typeface="-apple-system"/>
              </a:rPr>
              <a:t>位址。</a:t>
            </a: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92</a:t>
            </a:fld>
            <a:endParaRPr lang="zh-CN" altLang="en-US"/>
          </a:p>
        </p:txBody>
      </p:sp>
    </p:spTree>
    <p:extLst>
      <p:ext uri="{BB962C8B-B14F-4D97-AF65-F5344CB8AC3E}">
        <p14:creationId xmlns:p14="http://schemas.microsoft.com/office/powerpoint/2010/main" val="14264198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左圖可知，使用了暫存器去儲存上一個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的致能訊號，以處理演算法中的第</a:t>
            </a:r>
            <a:r>
              <a:rPr lang="en-US" altLang="zh-TW" sz="1000" b="0" i="0" dirty="0">
                <a:solidFill>
                  <a:srgbClr val="262626"/>
                </a:solidFill>
                <a:effectLst/>
                <a:latin typeface="-apple-system"/>
              </a:rPr>
              <a:t>11</a:t>
            </a:r>
            <a:r>
              <a:rPr lang="zh-TW" altLang="en-US" sz="1000" b="0" i="0" dirty="0">
                <a:solidFill>
                  <a:srgbClr val="262626"/>
                </a:solidFill>
                <a:effectLst/>
                <a:latin typeface="-apple-system"/>
              </a:rPr>
              <a:t>行。</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zh-TW" altLang="en-US" sz="1000" b="0" i="0" dirty="0">
                <a:solidFill>
                  <a:srgbClr val="262626"/>
                </a:solidFill>
                <a:effectLst/>
                <a:latin typeface="-apple-system"/>
              </a:rPr>
              <a:t>右圖中的橘框可發現</a:t>
            </a:r>
            <a:r>
              <a:rPr lang="en-US" altLang="zh-TW" sz="1000" b="0" i="0" dirty="0" err="1">
                <a:solidFill>
                  <a:srgbClr val="262626"/>
                </a:solidFill>
                <a:effectLst/>
                <a:latin typeface="-apple-system"/>
              </a:rPr>
              <a:t>en_b</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we_b</a:t>
            </a:r>
            <a:r>
              <a:rPr lang="zh-TW" altLang="en-US" sz="1000" b="0" i="0" dirty="0">
                <a:solidFill>
                  <a:srgbClr val="262626"/>
                </a:solidFill>
                <a:effectLst/>
                <a:latin typeface="-apple-system"/>
              </a:rPr>
              <a:t>的致能慢</a:t>
            </a:r>
            <a:r>
              <a:rPr lang="en-US" altLang="zh-TW" sz="1000" b="0" i="0" dirty="0" err="1">
                <a:solidFill>
                  <a:srgbClr val="262626"/>
                </a:solidFill>
                <a:effectLst/>
                <a:latin typeface="-apple-system"/>
              </a:rPr>
              <a:t>en_a</a:t>
            </a:r>
            <a:r>
              <a:rPr lang="zh-TW" altLang="en-US" sz="1000" b="0" i="0" dirty="0">
                <a:solidFill>
                  <a:srgbClr val="262626"/>
                </a:solidFill>
                <a:effectLst/>
                <a:latin typeface="-apple-system"/>
              </a:rPr>
              <a:t>與</a:t>
            </a:r>
            <a:r>
              <a:rPr lang="en-US" altLang="zh-TW" sz="1000" b="0" i="0" dirty="0" err="1">
                <a:solidFill>
                  <a:srgbClr val="262626"/>
                </a:solidFill>
                <a:effectLst/>
                <a:latin typeface="-apple-system"/>
              </a:rPr>
              <a:t>we_a</a:t>
            </a:r>
            <a:r>
              <a:rPr lang="zh-TW" altLang="en-US" sz="1000" b="0" i="0" dirty="0">
                <a:solidFill>
                  <a:srgbClr val="262626"/>
                </a:solidFill>
                <a:effectLst/>
                <a:latin typeface="-apple-system"/>
              </a:rPr>
              <a:t>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，並且紅框中</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的寫入位址也慢了一個</a:t>
            </a:r>
            <a:r>
              <a:rPr lang="en-US" altLang="zh-TW" sz="1000" b="0" i="0" dirty="0">
                <a:solidFill>
                  <a:srgbClr val="262626"/>
                </a:solidFill>
                <a:effectLst/>
                <a:latin typeface="-apple-system"/>
              </a:rPr>
              <a:t>cycle</a:t>
            </a:r>
            <a:r>
              <a:rPr lang="zh-TW" altLang="en-US" sz="1000" b="0" i="0" dirty="0">
                <a:solidFill>
                  <a:srgbClr val="262626"/>
                </a:solidFill>
                <a:effectLst/>
                <a:latin typeface="-apple-system"/>
              </a:rPr>
              <a:t>，目的是為了將白框中前一個</a:t>
            </a:r>
            <a:r>
              <a:rPr lang="en-US" altLang="zh-TW" sz="1000" b="0" i="0" dirty="0">
                <a:solidFill>
                  <a:srgbClr val="262626"/>
                </a:solidFill>
                <a:effectLst/>
                <a:latin typeface="-apple-system"/>
              </a:rPr>
              <a:t>cycle </a:t>
            </a:r>
            <a:r>
              <a:rPr lang="zh-TW" altLang="en-US" sz="1000" b="0" i="0" dirty="0">
                <a:solidFill>
                  <a:srgbClr val="262626"/>
                </a:solidFill>
                <a:effectLst/>
                <a:latin typeface="-apple-system"/>
              </a:rPr>
              <a:t>由</a:t>
            </a:r>
            <a:r>
              <a:rPr lang="en-US" altLang="zh-TW" sz="1000" b="0" i="0" dirty="0">
                <a:solidFill>
                  <a:srgbClr val="262626"/>
                </a:solidFill>
                <a:effectLst/>
                <a:latin typeface="-apple-system"/>
              </a:rPr>
              <a:t>memory</a:t>
            </a:r>
            <a:r>
              <a:rPr lang="zh-TW" altLang="en-US" sz="1000" b="0" i="0" dirty="0">
                <a:solidFill>
                  <a:srgbClr val="262626"/>
                </a:solidFill>
                <a:effectLst/>
                <a:latin typeface="-apple-system"/>
              </a:rPr>
              <a:t>的</a:t>
            </a:r>
            <a:r>
              <a:rPr lang="en-US" altLang="zh-TW" sz="1000" b="0" i="0" dirty="0" err="1">
                <a:solidFill>
                  <a:srgbClr val="262626"/>
                </a:solidFill>
                <a:effectLst/>
                <a:latin typeface="-apple-system"/>
              </a:rPr>
              <a:t>addr_a</a:t>
            </a:r>
            <a:r>
              <a:rPr lang="zh-TW" altLang="en-US" sz="1000" b="0" i="0" dirty="0">
                <a:solidFill>
                  <a:srgbClr val="262626"/>
                </a:solidFill>
                <a:effectLst/>
                <a:latin typeface="-apple-system"/>
              </a:rPr>
              <a:t>讀出</a:t>
            </a:r>
            <a:r>
              <a:rPr lang="en-US" altLang="zh-TW" sz="1000" b="0" i="0" dirty="0" err="1">
                <a:solidFill>
                  <a:srgbClr val="262626"/>
                </a:solidFill>
                <a:effectLst/>
                <a:latin typeface="-apple-system"/>
              </a:rPr>
              <a:t>q_a</a:t>
            </a:r>
            <a:r>
              <a:rPr lang="zh-TW" altLang="en-US" sz="1000" b="0" i="0" dirty="0">
                <a:solidFill>
                  <a:srgbClr val="262626"/>
                </a:solidFill>
                <a:effectLst/>
                <a:latin typeface="-apple-system"/>
              </a:rPr>
              <a:t>資料後作為</a:t>
            </a:r>
            <a:r>
              <a:rPr lang="en-US" altLang="zh-TW" sz="1000" b="0" i="0" dirty="0" err="1">
                <a:solidFill>
                  <a:srgbClr val="262626"/>
                </a:solidFill>
                <a:effectLst/>
                <a:latin typeface="-apple-system"/>
              </a:rPr>
              <a:t>addr_b</a:t>
            </a:r>
            <a:r>
              <a:rPr lang="zh-TW" altLang="en-US" sz="1000" b="0" i="0" dirty="0">
                <a:solidFill>
                  <a:srgbClr val="262626"/>
                </a:solidFill>
                <a:effectLst/>
                <a:latin typeface="-apple-system"/>
              </a:rPr>
              <a:t>的寫入資料。</a:t>
            </a: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en-US" altLang="zh-TW" sz="1000"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mj-lt"/>
              <a:buNone/>
              <a:tabLst/>
              <a:defRPr/>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93</a:t>
            </a:fld>
            <a:endParaRPr lang="zh-CN" altLang="en-US"/>
          </a:p>
        </p:txBody>
      </p:sp>
    </p:spTree>
    <p:extLst>
      <p:ext uri="{BB962C8B-B14F-4D97-AF65-F5344CB8AC3E}">
        <p14:creationId xmlns:p14="http://schemas.microsoft.com/office/powerpoint/2010/main" val="25181600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mj-lt"/>
              <a:buNone/>
              <a:tabLst/>
              <a:defRPr/>
            </a:pPr>
            <a:r>
              <a:rPr lang="en-US" altLang="zh-TW" sz="900" b="0" kern="1200" dirty="0">
                <a:solidFill>
                  <a:schemeClr val="tx1"/>
                </a:solidFill>
                <a:effectLst/>
                <a:latin typeface="+mn-ea"/>
                <a:ea typeface="+mn-ea"/>
                <a:cs typeface="+mn-cs"/>
              </a:rPr>
              <a:t>Dual-port</a:t>
            </a:r>
            <a:r>
              <a:rPr lang="zh-TW" altLang="en-US" sz="900" b="0" kern="1200" dirty="0">
                <a:solidFill>
                  <a:schemeClr val="tx1"/>
                </a:solidFill>
                <a:effectLst/>
                <a:latin typeface="+mn-ea"/>
                <a:ea typeface="+mn-ea"/>
                <a:cs typeface="+mn-cs"/>
              </a:rPr>
              <a:t> </a:t>
            </a:r>
            <a:r>
              <a:rPr lang="en-US" altLang="zh-TW" sz="900" b="0" kern="1200" dirty="0">
                <a:solidFill>
                  <a:schemeClr val="tx1"/>
                </a:solidFill>
                <a:effectLst/>
                <a:latin typeface="+mn-ea"/>
                <a:ea typeface="+mn-ea"/>
                <a:cs typeface="+mn-cs"/>
              </a:rPr>
              <a:t>mem</a:t>
            </a:r>
            <a:r>
              <a:rPr lang="zh-TW" altLang="en-US" sz="900" b="0" kern="1200" dirty="0">
                <a:solidFill>
                  <a:schemeClr val="tx1"/>
                </a:solidFill>
                <a:effectLst/>
                <a:latin typeface="+mn-ea"/>
                <a:ea typeface="+mn-ea"/>
                <a:cs typeface="+mn-cs"/>
              </a:rPr>
              <a:t>當中的</a:t>
            </a:r>
            <a:r>
              <a:rPr lang="en-US" altLang="zh-TW" sz="900" b="0" kern="1200" dirty="0" err="1">
                <a:solidFill>
                  <a:schemeClr val="tx1"/>
                </a:solidFill>
                <a:effectLst/>
                <a:latin typeface="+mn-ea"/>
                <a:ea typeface="+mn-ea"/>
                <a:cs typeface="+mn-cs"/>
              </a:rPr>
              <a:t>data_b</a:t>
            </a:r>
            <a:r>
              <a:rPr lang="zh-TW" altLang="en-US" sz="900" b="0" kern="1200" dirty="0">
                <a:solidFill>
                  <a:schemeClr val="tx1"/>
                </a:solidFill>
                <a:effectLst/>
                <a:latin typeface="+mn-ea"/>
                <a:ea typeface="+mn-ea"/>
                <a:cs typeface="+mn-cs"/>
              </a:rPr>
              <a:t>則會直接接上</a:t>
            </a:r>
            <a:r>
              <a:rPr lang="en-US" altLang="zh-TW" sz="900" b="0" kern="1200" dirty="0" err="1">
                <a:solidFill>
                  <a:schemeClr val="tx1"/>
                </a:solidFill>
                <a:effectLst/>
                <a:latin typeface="+mn-ea"/>
                <a:ea typeface="+mn-ea"/>
                <a:cs typeface="+mn-cs"/>
              </a:rPr>
              <a:t>q_a</a:t>
            </a:r>
            <a:r>
              <a:rPr lang="zh-TW" altLang="en-US" sz="900" b="0" kern="1200" dirty="0">
                <a:solidFill>
                  <a:schemeClr val="tx1"/>
                </a:solidFill>
                <a:effectLst/>
                <a:latin typeface="+mn-ea"/>
                <a:ea typeface="+mn-ea"/>
                <a:cs typeface="+mn-cs"/>
              </a:rPr>
              <a:t>。</a:t>
            </a:r>
          </a:p>
          <a:p>
            <a:pPr algn="l">
              <a:spcBef>
                <a:spcPts val="600"/>
              </a:spcBef>
              <a:spcAft>
                <a:spcPts val="600"/>
              </a:spcAft>
              <a:buFont typeface="+mj-lt"/>
              <a:buNone/>
            </a:pPr>
            <a:endParaRPr lang="zh-TW" altLang="en-US" sz="1000"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94</a:t>
            </a:fld>
            <a:endParaRPr lang="zh-CN" altLang="en-US"/>
          </a:p>
        </p:txBody>
      </p:sp>
    </p:spTree>
    <p:extLst>
      <p:ext uri="{BB962C8B-B14F-4D97-AF65-F5344CB8AC3E}">
        <p14:creationId xmlns:p14="http://schemas.microsoft.com/office/powerpoint/2010/main" val="40028212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marL="0" indent="0" algn="l">
              <a:spcBef>
                <a:spcPts val="600"/>
              </a:spcBef>
              <a:spcAft>
                <a:spcPts val="600"/>
              </a:spcAft>
              <a:buFont typeface="Wingdings" panose="05000000000000000000" pitchFamily="2" charset="2"/>
              <a:buNone/>
            </a:pPr>
            <a:r>
              <a:rPr lang="zh-TW" altLang="en-US" b="0" i="0" dirty="0">
                <a:solidFill>
                  <a:srgbClr val="262626"/>
                </a:solidFill>
                <a:effectLst/>
                <a:latin typeface="-apple-system"/>
              </a:rPr>
              <a:t>主要控制信號，有三個</a:t>
            </a:r>
            <a:r>
              <a:rPr lang="en-US" altLang="zh-TW" b="0" i="0" dirty="0">
                <a:solidFill>
                  <a:srgbClr val="262626"/>
                </a:solidFill>
                <a:effectLst/>
                <a:latin typeface="-apple-system"/>
              </a:rPr>
              <a:t>(</a:t>
            </a:r>
            <a:r>
              <a:rPr lang="en-US" altLang="zh-TW" b="0" i="0" dirty="0" err="1">
                <a:solidFill>
                  <a:srgbClr val="262626"/>
                </a:solidFill>
                <a:effectLst/>
                <a:latin typeface="-apple-system"/>
              </a:rPr>
              <a:t>sampler_in_ready</a:t>
            </a:r>
            <a:r>
              <a:rPr lang="en-US" altLang="zh-TW" b="0" i="0" dirty="0">
                <a:solidFill>
                  <a:srgbClr val="262626"/>
                </a:solidFill>
                <a:effectLst/>
                <a:latin typeface="-apple-system"/>
              </a:rPr>
              <a:t>, </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以及</a:t>
            </a:r>
            <a:r>
              <a:rPr lang="en-US" altLang="zh-TW" b="0" i="0" dirty="0" err="1">
                <a:solidFill>
                  <a:srgbClr val="262626"/>
                </a:solidFill>
                <a:effectLst/>
                <a:latin typeface="-apple-system"/>
              </a:rPr>
              <a:t>next_element</a:t>
            </a:r>
            <a:r>
              <a:rPr lang="en-US" altLang="zh-TW" b="0" i="0" dirty="0">
                <a:solidFill>
                  <a:srgbClr val="262626"/>
                </a:solidFill>
                <a:effectLst/>
                <a:latin typeface="-apple-system"/>
              </a:rPr>
              <a:t>)</a:t>
            </a:r>
            <a:r>
              <a:rPr lang="zh-TW" altLang="en-US" b="0" i="0" dirty="0">
                <a:solidFill>
                  <a:srgbClr val="262626"/>
                </a:solidFill>
                <a:effectLst/>
                <a:latin typeface="-apple-system"/>
              </a:rPr>
              <a:t> </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接收到</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的信號，開始對由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來的資料</a:t>
            </a:r>
            <a:r>
              <a:rPr lang="en-US" altLang="zh-TW" b="0" i="0" dirty="0" err="1">
                <a:solidFill>
                  <a:srgbClr val="262626"/>
                </a:solidFill>
                <a:effectLst/>
                <a:latin typeface="-apple-system"/>
              </a:rPr>
              <a:t>sampler_in</a:t>
            </a:r>
            <a:r>
              <a:rPr lang="zh-TW" altLang="en-US" b="0" i="0" dirty="0">
                <a:solidFill>
                  <a:srgbClr val="262626"/>
                </a:solidFill>
                <a:effectLst/>
                <a:latin typeface="-apple-system"/>
              </a:rPr>
              <a:t>進行採樣的動作。</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假設採樣資料不足則為向外發送一個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sampler_squeeze</a:t>
            </a:r>
            <a:r>
              <a:rPr lang="zh-TW" altLang="en-US" b="0" i="0" dirty="0">
                <a:solidFill>
                  <a:srgbClr val="262626"/>
                </a:solidFill>
                <a:effectLst/>
                <a:latin typeface="-apple-system"/>
              </a:rPr>
              <a:t>信號由</a:t>
            </a:r>
            <a:r>
              <a:rPr lang="en-US" altLang="zh-TW" b="0" i="0" dirty="0">
                <a:solidFill>
                  <a:srgbClr val="262626"/>
                </a:solidFill>
                <a:effectLst/>
                <a:latin typeface="-apple-system"/>
              </a:rPr>
              <a:t>shake module</a:t>
            </a:r>
            <a:r>
              <a:rPr lang="zh-TW" altLang="en-US" b="0" i="0" dirty="0">
                <a:solidFill>
                  <a:srgbClr val="262626"/>
                </a:solidFill>
                <a:effectLst/>
                <a:latin typeface="-apple-system"/>
              </a:rPr>
              <a:t>接收。</a:t>
            </a:r>
            <a:endParaRPr lang="en-US" altLang="zh-TW" b="0" i="0" dirty="0">
              <a:solidFill>
                <a:srgbClr val="262626"/>
              </a:solidFill>
              <a:effectLst/>
              <a:latin typeface="-apple-system"/>
            </a:endParaRPr>
          </a:p>
          <a:p>
            <a:pPr marL="171450" indent="-171450" algn="l">
              <a:spcBef>
                <a:spcPts val="600"/>
              </a:spcBef>
              <a:spcAft>
                <a:spcPts val="600"/>
              </a:spcAft>
              <a:buFont typeface="Wingdings" panose="05000000000000000000" pitchFamily="2" charset="2"/>
              <a:buChar char="ü"/>
            </a:pPr>
            <a:r>
              <a:rPr lang="zh-TW" altLang="en-US" b="0" i="0" dirty="0">
                <a:solidFill>
                  <a:srgbClr val="262626"/>
                </a:solidFill>
                <a:effectLst/>
                <a:latin typeface="-apple-system"/>
              </a:rPr>
              <a:t>採樣完畢則發送一個</a:t>
            </a:r>
            <a:r>
              <a:rPr lang="en-US" altLang="zh-TW" b="0" i="0" dirty="0">
                <a:solidFill>
                  <a:srgbClr val="262626"/>
                </a:solidFill>
                <a:effectLst/>
                <a:latin typeface="-apple-system"/>
              </a:rPr>
              <a:t>pulse</a:t>
            </a:r>
            <a:r>
              <a:rPr lang="zh-TW" altLang="en-US" b="0" i="0" dirty="0">
                <a:solidFill>
                  <a:srgbClr val="262626"/>
                </a:solidFill>
                <a:effectLst/>
                <a:latin typeface="-apple-system"/>
              </a:rPr>
              <a:t>的</a:t>
            </a:r>
            <a:r>
              <a:rPr lang="en-US" altLang="zh-TW" b="0" i="0" dirty="0" err="1">
                <a:solidFill>
                  <a:srgbClr val="262626"/>
                </a:solidFill>
                <a:effectLst/>
                <a:latin typeface="-apple-system"/>
              </a:rPr>
              <a:t>next_element</a:t>
            </a:r>
            <a:r>
              <a:rPr lang="zh-TW" altLang="en-US" b="0" i="0" dirty="0">
                <a:solidFill>
                  <a:srgbClr val="262626"/>
                </a:solidFill>
                <a:effectLst/>
                <a:latin typeface="-apple-system"/>
              </a:rPr>
              <a:t>信號，由</a:t>
            </a:r>
            <a:r>
              <a:rPr lang="en-US" altLang="zh-TW" b="0" i="0" dirty="0">
                <a:solidFill>
                  <a:srgbClr val="262626"/>
                </a:solidFill>
                <a:effectLst/>
                <a:latin typeface="-apple-system"/>
              </a:rPr>
              <a:t>controller</a:t>
            </a:r>
            <a:r>
              <a:rPr lang="zh-TW" altLang="en-US" b="0" i="0" dirty="0">
                <a:solidFill>
                  <a:srgbClr val="262626"/>
                </a:solidFill>
                <a:effectLst/>
                <a:latin typeface="-apple-system"/>
              </a:rPr>
              <a:t>接收，告訴她可以進行下一個</a:t>
            </a:r>
            <a:r>
              <a:rPr lang="en-US" altLang="zh-TW" b="0" i="0" dirty="0">
                <a:solidFill>
                  <a:srgbClr val="262626"/>
                </a:solidFill>
                <a:effectLst/>
                <a:latin typeface="-apple-system"/>
              </a:rPr>
              <a:t>element</a:t>
            </a:r>
            <a:r>
              <a:rPr lang="zh-TW" altLang="en-US" b="0" i="0" dirty="0">
                <a:solidFill>
                  <a:srgbClr val="262626"/>
                </a:solidFill>
                <a:effectLst/>
                <a:latin typeface="-apple-system"/>
              </a:rPr>
              <a:t>的採樣。</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重點設計</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altLang="zh-TW" b="0" i="0" dirty="0" err="1">
                <a:solidFill>
                  <a:srgbClr val="262626"/>
                </a:solidFill>
                <a:effectLst/>
                <a:latin typeface="-apple-system"/>
              </a:rPr>
              <a:t>sampler_in</a:t>
            </a:r>
            <a:r>
              <a:rPr lang="zh-TW" altLang="en-US" b="0" i="0" dirty="0">
                <a:solidFill>
                  <a:srgbClr val="262626"/>
                </a:solidFill>
                <a:effectLst/>
                <a:latin typeface="-apple-system"/>
              </a:rPr>
              <a:t>的有效輸入為</a:t>
            </a:r>
            <a:r>
              <a:rPr lang="en-US" altLang="zh-TW" b="0" i="0" dirty="0">
                <a:solidFill>
                  <a:srgbClr val="262626"/>
                </a:solidFill>
                <a:effectLst/>
                <a:latin typeface="-apple-system"/>
              </a:rPr>
              <a:t>1088 bit</a:t>
            </a:r>
            <a:r>
              <a:rPr lang="zh-TW" altLang="en-US" b="0" i="0" dirty="0">
                <a:solidFill>
                  <a:srgbClr val="262626"/>
                </a:solidFill>
                <a:effectLst/>
                <a:latin typeface="-apple-system"/>
              </a:rPr>
              <a:t>，一次運算需要</a:t>
            </a:r>
            <a:r>
              <a:rPr lang="en-US" altLang="zh-TW" b="0" i="0" dirty="0">
                <a:solidFill>
                  <a:srgbClr val="262626"/>
                </a:solidFill>
                <a:effectLst/>
                <a:latin typeface="-apple-system"/>
              </a:rPr>
              <a:t>8 bit</a:t>
            </a:r>
            <a:r>
              <a:rPr lang="zh-TW" altLang="en-US" b="0" i="0" dirty="0">
                <a:solidFill>
                  <a:srgbClr val="262626"/>
                </a:solidFill>
                <a:effectLst/>
                <a:latin typeface="-apple-system"/>
              </a:rPr>
              <a:t>的有效輸入，因此當</a:t>
            </a:r>
            <a:r>
              <a:rPr lang="en-US" altLang="zh-TW" b="0" i="0" dirty="0" err="1">
                <a:solidFill>
                  <a:srgbClr val="262626"/>
                </a:solidFill>
                <a:effectLst/>
                <a:latin typeface="-apple-system"/>
              </a:rPr>
              <a:t>shake_cnt</a:t>
            </a:r>
            <a:r>
              <a:rPr lang="zh-TW" altLang="en-US" b="0" i="0" dirty="0">
                <a:solidFill>
                  <a:srgbClr val="262626"/>
                </a:solidFill>
                <a:effectLst/>
                <a:latin typeface="-apple-system"/>
              </a:rPr>
              <a:t>計數到</a:t>
            </a:r>
            <a:r>
              <a:rPr lang="en-US" altLang="zh-TW" b="0" i="0" dirty="0">
                <a:solidFill>
                  <a:srgbClr val="262626"/>
                </a:solidFill>
                <a:effectLst/>
                <a:latin typeface="-apple-system"/>
              </a:rPr>
              <a:t>1088/8-1=135</a:t>
            </a:r>
            <a:r>
              <a:rPr lang="zh-TW" altLang="en-US" b="0" i="0" dirty="0">
                <a:solidFill>
                  <a:srgbClr val="262626"/>
                </a:solidFill>
                <a:effectLst/>
                <a:latin typeface="-apple-system"/>
              </a:rPr>
              <a:t>時，表示要去要取新的有效輸入做為採樣</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第一次</a:t>
            </a:r>
            <a:r>
              <a:rPr lang="en-US" altLang="zh-TW" b="0" i="0" dirty="0" err="1">
                <a:solidFill>
                  <a:srgbClr val="262626"/>
                </a:solidFill>
                <a:effectLst/>
                <a:latin typeface="-apple-system"/>
              </a:rPr>
              <a:t>sampler_in_ready</a:t>
            </a:r>
            <a:r>
              <a:rPr lang="zh-TW" altLang="en-US" b="0" i="0" dirty="0">
                <a:solidFill>
                  <a:srgbClr val="262626"/>
                </a:solidFill>
                <a:effectLst/>
                <a:latin typeface="-apple-system"/>
              </a:rPr>
              <a:t>時會取走</a:t>
            </a:r>
            <a:r>
              <a:rPr lang="en-US" altLang="zh-TW" b="0" i="0" dirty="0" err="1">
                <a:solidFill>
                  <a:srgbClr val="262626"/>
                </a:solidFill>
                <a:effectLst/>
                <a:latin typeface="-apple-system"/>
              </a:rPr>
              <a:t>sampler_in</a:t>
            </a:r>
            <a:r>
              <a:rPr lang="en-US" altLang="zh-TW" b="0" i="0" dirty="0">
                <a:solidFill>
                  <a:srgbClr val="262626"/>
                </a:solidFill>
                <a:effectLst/>
                <a:latin typeface="-apple-system"/>
              </a:rPr>
              <a:t>[63:0]</a:t>
            </a:r>
            <a:r>
              <a:rPr lang="zh-TW" altLang="en-US" b="0" i="0" dirty="0">
                <a:solidFill>
                  <a:srgbClr val="262626"/>
                </a:solidFill>
                <a:effectLst/>
                <a:latin typeface="-apple-system"/>
              </a:rPr>
              <a:t>共</a:t>
            </a:r>
            <a:r>
              <a:rPr lang="en-US" altLang="zh-TW" b="0" i="0" dirty="0">
                <a:solidFill>
                  <a:srgbClr val="262626"/>
                </a:solidFill>
                <a:effectLst/>
                <a:latin typeface="-apple-system"/>
              </a:rPr>
              <a:t>64 bit</a:t>
            </a:r>
            <a:r>
              <a:rPr lang="zh-TW" altLang="en-US" b="0" i="0" dirty="0">
                <a:solidFill>
                  <a:srgbClr val="262626"/>
                </a:solidFill>
                <a:effectLst/>
                <a:latin typeface="-apple-system"/>
              </a:rPr>
              <a:t>作為採樣成功時的隨機值</a:t>
            </a:r>
            <a:r>
              <a:rPr lang="en-US" altLang="zh-TW" b="0" i="0" dirty="0">
                <a:solidFill>
                  <a:srgbClr val="262626"/>
                </a:solidFill>
                <a:effectLst/>
                <a:latin typeface="-apple-system"/>
              </a:rPr>
              <a:t>H</a:t>
            </a:r>
            <a:r>
              <a:rPr lang="zh-TW" altLang="en-US" b="0" i="0" dirty="0">
                <a:solidFill>
                  <a:srgbClr val="262626"/>
                </a:solidFill>
                <a:effectLst/>
                <a:latin typeface="-apple-system"/>
              </a:rPr>
              <a:t>，每次成功則會取走</a:t>
            </a:r>
            <a:r>
              <a:rPr lang="en-US" altLang="zh-TW" b="0" i="0" dirty="0">
                <a:solidFill>
                  <a:srgbClr val="262626"/>
                </a:solidFill>
                <a:effectLst/>
                <a:latin typeface="-apple-system"/>
              </a:rPr>
              <a:t>H[0]</a:t>
            </a:r>
            <a:r>
              <a:rPr lang="zh-TW" altLang="en-US" b="0" i="0" dirty="0">
                <a:solidFill>
                  <a:srgbClr val="262626"/>
                </a:solidFill>
                <a:effectLst/>
                <a:latin typeface="-apple-system"/>
              </a:rPr>
              <a:t>的值，並進行一次右移，給下次成功時有新的</a:t>
            </a:r>
            <a:r>
              <a:rPr lang="en-US" altLang="zh-TW" b="0" i="0" dirty="0">
                <a:solidFill>
                  <a:srgbClr val="262626"/>
                </a:solidFill>
                <a:effectLst/>
                <a:latin typeface="-apple-system"/>
              </a:rPr>
              <a:t>H[0]</a:t>
            </a:r>
            <a:r>
              <a:rPr lang="zh-TW" altLang="en-US" b="0" i="0" dirty="0">
                <a:solidFill>
                  <a:srgbClr val="262626"/>
                </a:solidFill>
                <a:effectLst/>
                <a:latin typeface="-apple-system"/>
              </a:rPr>
              <a:t>做使用。</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若</a:t>
            </a:r>
            <a:r>
              <a:rPr lang="en-US" altLang="zh-TW" b="0" i="0" dirty="0" err="1">
                <a:solidFill>
                  <a:srgbClr val="262626"/>
                </a:solidFill>
                <a:effectLst/>
                <a:latin typeface="-apple-system"/>
              </a:rPr>
              <a:t>i</a:t>
            </a:r>
            <a:r>
              <a:rPr lang="en-US" altLang="zh-TW" b="0" i="0" dirty="0">
                <a:solidFill>
                  <a:srgbClr val="262626"/>
                </a:solidFill>
                <a:effectLst/>
                <a:latin typeface="-apple-system"/>
              </a:rPr>
              <a:t> &gt; j</a:t>
            </a:r>
            <a:r>
              <a:rPr lang="zh-TW" altLang="en-US" b="0" i="0" dirty="0">
                <a:solidFill>
                  <a:srgbClr val="262626"/>
                </a:solidFill>
                <a:effectLst/>
                <a:latin typeface="-apple-system"/>
              </a:rPr>
              <a:t>則本次採樣不成功，反之成功，則需要將</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 位址寫入由</a:t>
            </a:r>
            <a:r>
              <a:rPr lang="en-US" altLang="zh-TW" b="0" i="0" dirty="0">
                <a:solidFill>
                  <a:srgbClr val="262626"/>
                </a:solidFill>
                <a:effectLst/>
                <a:latin typeface="-apple-system"/>
              </a:rPr>
              <a:t>H[0]</a:t>
            </a:r>
            <a:r>
              <a:rPr lang="zh-TW" altLang="en-US" b="0" i="0" dirty="0">
                <a:solidFill>
                  <a:srgbClr val="262626"/>
                </a:solidFill>
                <a:effectLst/>
                <a:latin typeface="-apple-system"/>
              </a:rPr>
              <a:t>決定的資料，為</a:t>
            </a:r>
            <a:r>
              <a:rPr lang="en-US" altLang="zh-TW" b="0" i="0" dirty="0">
                <a:solidFill>
                  <a:srgbClr val="262626"/>
                </a:solidFill>
                <a:effectLst/>
                <a:latin typeface="-apple-system"/>
              </a:rPr>
              <a:t>0</a:t>
            </a:r>
            <a:r>
              <a:rPr lang="zh-TW" altLang="en-US" b="0" i="0" dirty="0">
                <a:solidFill>
                  <a:srgbClr val="262626"/>
                </a:solidFill>
                <a:effectLst/>
                <a:latin typeface="-apple-system"/>
              </a:rPr>
              <a:t>則寫入</a:t>
            </a:r>
            <a:r>
              <a:rPr lang="en-US" altLang="zh-TW" b="0" i="0" dirty="0">
                <a:solidFill>
                  <a:srgbClr val="262626"/>
                </a:solidFill>
                <a:effectLst/>
                <a:latin typeface="-apple-system"/>
              </a:rPr>
              <a:t>1</a:t>
            </a:r>
            <a:r>
              <a:rPr lang="zh-TW" altLang="en-US" b="0" i="0" dirty="0">
                <a:solidFill>
                  <a:srgbClr val="262626"/>
                </a:solidFill>
                <a:effectLst/>
                <a:latin typeface="-apple-system"/>
              </a:rPr>
              <a:t>，為</a:t>
            </a:r>
            <a:r>
              <a:rPr lang="en-US" altLang="zh-TW" b="0" i="0" dirty="0">
                <a:solidFill>
                  <a:srgbClr val="262626"/>
                </a:solidFill>
                <a:effectLst/>
                <a:latin typeface="-apple-system"/>
              </a:rPr>
              <a:t>1</a:t>
            </a:r>
            <a:r>
              <a:rPr lang="zh-TW" altLang="en-US" b="0" i="0" dirty="0">
                <a:solidFill>
                  <a:srgbClr val="262626"/>
                </a:solidFill>
                <a:effectLst/>
                <a:latin typeface="-apple-system"/>
              </a:rPr>
              <a:t>則寫入</a:t>
            </a:r>
            <a:r>
              <a:rPr lang="en-US" altLang="zh-TW" b="0" i="0" dirty="0">
                <a:solidFill>
                  <a:srgbClr val="262626"/>
                </a:solidFill>
                <a:effectLst/>
                <a:latin typeface="-apple-system"/>
              </a:rPr>
              <a:t>8380416 (8380417</a:t>
            </a:r>
            <a:r>
              <a:rPr lang="zh-TW" altLang="en-US" b="0" i="0" dirty="0">
                <a:solidFill>
                  <a:srgbClr val="262626"/>
                </a:solidFill>
                <a:effectLst/>
                <a:latin typeface="-apple-system"/>
              </a:rPr>
              <a:t>域下的</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marL="228600" marR="0" lvl="0" indent="-2286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zh-TW" altLang="en-US" b="0" i="0" dirty="0">
                <a:solidFill>
                  <a:srgbClr val="262626"/>
                </a:solidFill>
                <a:effectLst/>
                <a:latin typeface="-apple-system"/>
              </a:rPr>
              <a:t>採樣成功時通樣會藉由前面所提的記憶體輸出資料拉回的方法，將原本在</a:t>
            </a:r>
            <a:r>
              <a:rPr lang="en-US" altLang="zh-TW" b="0" i="0" dirty="0" err="1">
                <a:solidFill>
                  <a:srgbClr val="262626"/>
                </a:solidFill>
                <a:effectLst/>
                <a:latin typeface="-apple-system"/>
              </a:rPr>
              <a:t>i</a:t>
            </a:r>
            <a:r>
              <a:rPr lang="zh-TW" altLang="en-US" b="0" i="0" dirty="0">
                <a:solidFill>
                  <a:srgbClr val="262626"/>
                </a:solidFill>
                <a:effectLst/>
                <a:latin typeface="-apple-system"/>
              </a:rPr>
              <a:t>的</a:t>
            </a:r>
            <a:r>
              <a:rPr lang="en-US" altLang="zh-TW" b="0" i="0" dirty="0">
                <a:solidFill>
                  <a:srgbClr val="262626"/>
                </a:solidFill>
                <a:effectLst/>
                <a:latin typeface="-apple-system"/>
              </a:rPr>
              <a:t>mem</a:t>
            </a:r>
            <a:r>
              <a:rPr lang="zh-TW" altLang="en-US" b="0" i="0" dirty="0">
                <a:solidFill>
                  <a:srgbClr val="262626"/>
                </a:solidFill>
                <a:effectLst/>
                <a:latin typeface="-apple-system"/>
              </a:rPr>
              <a:t>位址中的資料在下一個</a:t>
            </a:r>
            <a:r>
              <a:rPr lang="en-US" altLang="zh-TW" b="0" i="0" dirty="0">
                <a:solidFill>
                  <a:srgbClr val="262626"/>
                </a:solidFill>
                <a:effectLst/>
                <a:latin typeface="-apple-system"/>
              </a:rPr>
              <a:t>cycle</a:t>
            </a:r>
            <a:r>
              <a:rPr lang="zh-TW" altLang="en-US" b="0" i="0" dirty="0">
                <a:solidFill>
                  <a:srgbClr val="262626"/>
                </a:solidFill>
                <a:effectLst/>
                <a:latin typeface="-apple-system"/>
              </a:rPr>
              <a:t>寫入</a:t>
            </a:r>
            <a:r>
              <a:rPr lang="en-US" altLang="zh-TW" b="0" i="0" dirty="0">
                <a:solidFill>
                  <a:srgbClr val="262626"/>
                </a:solidFill>
                <a:effectLst/>
                <a:latin typeface="-apple-system"/>
              </a:rPr>
              <a:t>j</a:t>
            </a:r>
            <a:r>
              <a:rPr lang="zh-TW" altLang="en-US" b="0" i="0" dirty="0">
                <a:solidFill>
                  <a:srgbClr val="262626"/>
                </a:solidFill>
                <a:effectLst/>
                <a:latin typeface="-apple-system"/>
              </a:rPr>
              <a:t>當中。</a:t>
            </a:r>
          </a:p>
          <a:p>
            <a:pPr marL="228600" indent="-228600" algn="l">
              <a:spcBef>
                <a:spcPts val="600"/>
              </a:spcBef>
              <a:spcAft>
                <a:spcPts val="600"/>
              </a:spcAft>
              <a:buFont typeface="Wingdings" panose="05000000000000000000" pitchFamily="2" charset="2"/>
              <a:buChar char="ü"/>
            </a:pPr>
            <a:r>
              <a:rPr lang="en-US" altLang="zh-TW" b="0" i="0" dirty="0">
                <a:solidFill>
                  <a:srgbClr val="262626"/>
                </a:solidFill>
                <a:effectLst/>
                <a:latin typeface="-apple-system"/>
              </a:rPr>
              <a:t>j</a:t>
            </a:r>
            <a:r>
              <a:rPr lang="zh-TW" altLang="en-US" b="0" i="0" dirty="0">
                <a:solidFill>
                  <a:srgbClr val="262626"/>
                </a:solidFill>
                <a:effectLst/>
                <a:latin typeface="-apple-system"/>
              </a:rPr>
              <a:t>用於決定目前採樣的記憶體位址，一次採樣一筆，初始位址為</a:t>
            </a:r>
            <a:r>
              <a:rPr lang="en-US" altLang="zh-TW" b="0" i="0" dirty="0">
                <a:solidFill>
                  <a:srgbClr val="262626"/>
                </a:solidFill>
                <a:effectLst/>
                <a:latin typeface="-apple-system"/>
              </a:rPr>
              <a:t>8’d217</a:t>
            </a:r>
            <a:r>
              <a:rPr lang="zh-TW" altLang="en-US" b="0" i="0" dirty="0">
                <a:solidFill>
                  <a:srgbClr val="262626"/>
                </a:solidFill>
                <a:effectLst/>
                <a:latin typeface="-apple-system"/>
              </a:rPr>
              <a:t>，每採樣成功一次加</a:t>
            </a:r>
            <a:r>
              <a:rPr lang="en-US" altLang="zh-TW" b="0" i="0" dirty="0">
                <a:solidFill>
                  <a:srgbClr val="262626"/>
                </a:solidFill>
                <a:effectLst/>
                <a:latin typeface="-apple-system"/>
              </a:rPr>
              <a:t>1</a:t>
            </a:r>
            <a:r>
              <a:rPr lang="zh-TW" altLang="en-US" b="0" i="0" dirty="0">
                <a:solidFill>
                  <a:srgbClr val="262626"/>
                </a:solidFill>
                <a:effectLst/>
                <a:latin typeface="-apple-system"/>
              </a:rPr>
              <a:t>，到</a:t>
            </a:r>
            <a:r>
              <a:rPr lang="en-US" altLang="zh-TW" b="0" i="0" dirty="0">
                <a:solidFill>
                  <a:srgbClr val="262626"/>
                </a:solidFill>
                <a:effectLst/>
                <a:latin typeface="-apple-system"/>
              </a:rPr>
              <a:t>255</a:t>
            </a:r>
            <a:r>
              <a:rPr lang="zh-TW" altLang="en-US" b="0" i="0" dirty="0">
                <a:solidFill>
                  <a:srgbClr val="262626"/>
                </a:solidFill>
                <a:effectLst/>
                <a:latin typeface="-apple-system"/>
              </a:rPr>
              <a:t>則停止，</a:t>
            </a:r>
            <a:r>
              <a:rPr lang="en-US" altLang="zh-TW" b="0" i="0" dirty="0">
                <a:solidFill>
                  <a:srgbClr val="262626"/>
                </a:solidFill>
                <a:effectLst/>
                <a:latin typeface="-apple-system"/>
              </a:rPr>
              <a:t>255-217+1=39</a:t>
            </a:r>
            <a:r>
              <a:rPr lang="zh-TW" altLang="en-US" b="0" i="0" dirty="0">
                <a:solidFill>
                  <a:srgbClr val="262626"/>
                </a:solidFill>
                <a:effectLst/>
                <a:latin typeface="-apple-system"/>
              </a:rPr>
              <a:t>，共要成功採樣</a:t>
            </a:r>
            <a:r>
              <a:rPr lang="en-US" altLang="zh-TW" b="0" i="0" dirty="0">
                <a:solidFill>
                  <a:srgbClr val="262626"/>
                </a:solidFill>
                <a:effectLst/>
                <a:latin typeface="-apple-system"/>
              </a:rPr>
              <a:t>39</a:t>
            </a:r>
            <a:r>
              <a:rPr lang="zh-TW" altLang="en-US" b="0" i="0" dirty="0">
                <a:solidFill>
                  <a:srgbClr val="262626"/>
                </a:solidFill>
                <a:effectLst/>
                <a:latin typeface="-apple-system"/>
              </a:rPr>
              <a:t>筆。</a:t>
            </a:r>
            <a:endParaRPr lang="en-US" altLang="zh-TW" b="0" i="0" dirty="0">
              <a:solidFill>
                <a:srgbClr val="262626"/>
              </a:solidFill>
              <a:effectLst/>
              <a:latin typeface="-apple-system"/>
            </a:endParaRPr>
          </a:p>
          <a:p>
            <a:pPr marL="0" indent="0" algn="l">
              <a:spcBef>
                <a:spcPts val="600"/>
              </a:spcBef>
              <a:spcAft>
                <a:spcPts val="600"/>
              </a:spcAft>
              <a:buFont typeface="Wingdings" panose="05000000000000000000" pitchFamily="2" charset="2"/>
              <a:buNone/>
            </a:pPr>
            <a:endParaRPr lang="en-US" altLang="zh-TW"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95</a:t>
            </a:fld>
            <a:endParaRPr lang="zh-CN" altLang="en-US"/>
          </a:p>
        </p:txBody>
      </p:sp>
    </p:spTree>
    <p:extLst>
      <p:ext uri="{BB962C8B-B14F-4D97-AF65-F5344CB8AC3E}">
        <p14:creationId xmlns:p14="http://schemas.microsoft.com/office/powerpoint/2010/main" val="26709286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96</a:t>
            </a:fld>
            <a:endParaRPr lang="zh-CN" altLang="en-US"/>
          </a:p>
        </p:txBody>
      </p:sp>
    </p:spTree>
    <p:extLst>
      <p:ext uri="{BB962C8B-B14F-4D97-AF65-F5344CB8AC3E}">
        <p14:creationId xmlns:p14="http://schemas.microsoft.com/office/powerpoint/2010/main" val="40777051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97</a:t>
            </a:fld>
            <a:endParaRPr lang="zh-CN" altLang="en-US"/>
          </a:p>
        </p:txBody>
      </p:sp>
    </p:spTree>
    <p:extLst>
      <p:ext uri="{BB962C8B-B14F-4D97-AF65-F5344CB8AC3E}">
        <p14:creationId xmlns:p14="http://schemas.microsoft.com/office/powerpoint/2010/main" val="37857722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98</a:t>
            </a:fld>
            <a:endParaRPr lang="zh-CN" altLang="en-US"/>
          </a:p>
        </p:txBody>
      </p:sp>
    </p:spTree>
    <p:extLst>
      <p:ext uri="{BB962C8B-B14F-4D97-AF65-F5344CB8AC3E}">
        <p14:creationId xmlns:p14="http://schemas.microsoft.com/office/powerpoint/2010/main" val="19925249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A4B2-879E-05A0-E68A-8D6D6B574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5171B-52A9-9BFA-3D37-58F81F4D27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0CEE9-226C-9E2F-206A-953DE7EAC8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E88DA05-A54E-53F2-6E0F-17E0922F2B03}"/>
              </a:ext>
            </a:extLst>
          </p:cNvPr>
          <p:cNvSpPr>
            <a:spLocks noGrp="1"/>
          </p:cNvSpPr>
          <p:nvPr>
            <p:ph type="sldNum" sz="quarter" idx="10"/>
          </p:nvPr>
        </p:nvSpPr>
        <p:spPr/>
        <p:txBody>
          <a:bodyPr/>
          <a:lstStyle/>
          <a:p>
            <a:fld id="{F4F633F3-5D0E-4770-8750-05DED033C41B}" type="slidenum">
              <a:rPr lang="zh-CN" altLang="en-US" smtClean="0"/>
              <a:t>99</a:t>
            </a:fld>
            <a:endParaRPr lang="zh-CN" altLang="en-US"/>
          </a:p>
        </p:txBody>
      </p:sp>
    </p:spTree>
    <p:extLst>
      <p:ext uri="{BB962C8B-B14F-4D97-AF65-F5344CB8AC3E}">
        <p14:creationId xmlns:p14="http://schemas.microsoft.com/office/powerpoint/2010/main" val="2039355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43.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42.png"/><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11.png"/><Relationship Id="rId7"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3.jpg"/></Relationships>
</file>

<file path=ppt/slides/_rels/slide6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5.jpg"/></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6"/>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739654319"/>
                </p:ext>
              </p:extLst>
            </p:nvPr>
          </p:nvGraphicFramePr>
          <p:xfrm>
            <a:off x="4679464" y="4973964"/>
            <a:ext cx="5010150" cy="2667001"/>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1"/>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FCE5C-1B03-F896-419A-63501EDFF85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3389F2-9C5E-A03D-A1C5-DE3C1370ABBC}"/>
              </a:ext>
            </a:extLst>
          </p:cNvPr>
          <p:cNvGrpSpPr/>
          <p:nvPr/>
        </p:nvGrpSpPr>
        <p:grpSpPr>
          <a:xfrm>
            <a:off x="568443" y="319365"/>
            <a:ext cx="3489791" cy="400110"/>
            <a:chOff x="568442" y="319364"/>
            <a:chExt cx="3489791" cy="400111"/>
          </a:xfrm>
        </p:grpSpPr>
        <p:sp>
          <p:nvSpPr>
            <p:cNvPr id="55" name="文本框 23">
              <a:extLst>
                <a:ext uri="{FF2B5EF4-FFF2-40B4-BE49-F238E27FC236}">
                  <a16:creationId xmlns:a16="http://schemas.microsoft.com/office/drawing/2014/main" id="{16471840-B855-03FA-EE9C-2B6C7D43EF08}"/>
                </a:ext>
              </a:extLst>
            </p:cNvPr>
            <p:cNvSpPr txBox="1"/>
            <p:nvPr/>
          </p:nvSpPr>
          <p:spPr>
            <a:xfrm>
              <a:off x="665958" y="319364"/>
              <a:ext cx="339227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MACC (Multiply-Accumulate)</a:t>
              </a:r>
            </a:p>
          </p:txBody>
        </p:sp>
        <p:sp>
          <p:nvSpPr>
            <p:cNvPr id="56" name="等腰三角形 55">
              <a:extLst>
                <a:ext uri="{FF2B5EF4-FFF2-40B4-BE49-F238E27FC236}">
                  <a16:creationId xmlns:a16="http://schemas.microsoft.com/office/drawing/2014/main" id="{E30A6CC6-492B-4995-0B03-F88746B257A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AB7C64-8736-779A-24B6-2ECFB1FAD06E}"/>
              </a:ext>
            </a:extLst>
          </p:cNvPr>
          <p:cNvSpPr>
            <a:spLocks noGrp="1"/>
          </p:cNvSpPr>
          <p:nvPr>
            <p:ph type="sldNum" sz="quarter" idx="12"/>
          </p:nvPr>
        </p:nvSpPr>
        <p:spPr/>
        <p:txBody>
          <a:bodyPr/>
          <a:lstStyle/>
          <a:p>
            <a:fld id="{565CE74E-AB26-4998-AD42-012C4C1AD076}" type="slidenum">
              <a:rPr lang="zh-CN" altLang="en-US" smtClean="0"/>
              <a:t>100</a:t>
            </a:fld>
            <a:endParaRPr lang="zh-CN" altLang="en-US" dirty="0"/>
          </a:p>
        </p:txBody>
      </p:sp>
      <p:sp>
        <p:nvSpPr>
          <p:cNvPr id="8" name="文字方塊 7">
            <a:extLst>
              <a:ext uri="{FF2B5EF4-FFF2-40B4-BE49-F238E27FC236}">
                <a16:creationId xmlns:a16="http://schemas.microsoft.com/office/drawing/2014/main" id="{9245A0B4-CE54-B642-5358-E244DE1D9BC3}"/>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8356694-A3C8-76A7-92AA-38D3835B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1401569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B9F71-DFDB-D72C-DC6B-4321F78E3A9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8E4EA21-F365-51D8-F924-D8EF445C61CD}"/>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E4A43588-C74D-6166-BF58-50553756613C}"/>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38C7A484-1E9A-2478-C54A-15D19B64FC6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43EBC09-43A4-02C5-D092-4132F9E98AE0}"/>
              </a:ext>
            </a:extLst>
          </p:cNvPr>
          <p:cNvSpPr>
            <a:spLocks noGrp="1"/>
          </p:cNvSpPr>
          <p:nvPr>
            <p:ph type="sldNum" sz="quarter" idx="12"/>
          </p:nvPr>
        </p:nvSpPr>
        <p:spPr/>
        <p:txBody>
          <a:bodyPr/>
          <a:lstStyle/>
          <a:p>
            <a:fld id="{565CE74E-AB26-4998-AD42-012C4C1AD076}" type="slidenum">
              <a:rPr lang="zh-CN" altLang="en-US" smtClean="0"/>
              <a:t>101</a:t>
            </a:fld>
            <a:endParaRPr lang="zh-CN" altLang="en-US" dirty="0"/>
          </a:p>
        </p:txBody>
      </p:sp>
      <p:pic>
        <p:nvPicPr>
          <p:cNvPr id="5" name="圖片 4">
            <a:extLst>
              <a:ext uri="{FF2B5EF4-FFF2-40B4-BE49-F238E27FC236}">
                <a16:creationId xmlns:a16="http://schemas.microsoft.com/office/drawing/2014/main" id="{B132ACA9-9D04-D595-9A19-11A2B6A56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5711465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452F87-1BD6-429E-8352-AC08057CA99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994D0F-BABE-CE8F-734A-4E9D72C08499}"/>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D50BC036-3BF5-0280-A039-E6FFC596297D}"/>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1A66BED-F1C1-D944-D072-54310F2BFA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2FF0DC35-EF1D-4500-7A83-7E4AE3C3E78E}"/>
              </a:ext>
            </a:extLst>
          </p:cNvPr>
          <p:cNvSpPr>
            <a:spLocks noGrp="1"/>
          </p:cNvSpPr>
          <p:nvPr>
            <p:ph type="sldNum" sz="quarter" idx="12"/>
          </p:nvPr>
        </p:nvSpPr>
        <p:spPr/>
        <p:txBody>
          <a:bodyPr/>
          <a:lstStyle/>
          <a:p>
            <a:fld id="{565CE74E-AB26-4998-AD42-012C4C1AD076}" type="slidenum">
              <a:rPr lang="zh-CN" altLang="en-US" smtClean="0"/>
              <a:t>102</a:t>
            </a:fld>
            <a:endParaRPr lang="zh-CN" altLang="en-US" dirty="0"/>
          </a:p>
        </p:txBody>
      </p:sp>
      <p:graphicFrame>
        <p:nvGraphicFramePr>
          <p:cNvPr id="9" name="表格 8">
            <a:extLst>
              <a:ext uri="{FF2B5EF4-FFF2-40B4-BE49-F238E27FC236}">
                <a16:creationId xmlns:a16="http://schemas.microsoft.com/office/drawing/2014/main" id="{09F7DC66-94B1-1911-5574-BDEAB9E01E22}"/>
              </a:ext>
            </a:extLst>
          </p:cNvPr>
          <p:cNvGraphicFramePr>
            <a:graphicFrameLocks noGrp="1"/>
          </p:cNvGraphicFramePr>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04128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1CF5E-35EC-F844-9B47-89D5D39E664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928775D-6E24-5368-F96B-ED6C4285FB94}"/>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B30D1439-EE16-5538-0628-0AD2D08D8D7B}"/>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AB68AFD6-086B-0D04-743B-0673A64EC97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1D8A8B61-5434-8371-5624-4A7FC74CC013}"/>
              </a:ext>
            </a:extLst>
          </p:cNvPr>
          <p:cNvSpPr>
            <a:spLocks noGrp="1"/>
          </p:cNvSpPr>
          <p:nvPr>
            <p:ph type="sldNum" sz="quarter" idx="12"/>
          </p:nvPr>
        </p:nvSpPr>
        <p:spPr/>
        <p:txBody>
          <a:bodyPr/>
          <a:lstStyle/>
          <a:p>
            <a:fld id="{565CE74E-AB26-4998-AD42-012C4C1AD076}" type="slidenum">
              <a:rPr lang="zh-CN" altLang="en-US" smtClean="0"/>
              <a:t>103</a:t>
            </a:fld>
            <a:endParaRPr lang="zh-CN" altLang="en-US" dirty="0"/>
          </a:p>
        </p:txBody>
      </p:sp>
      <p:pic>
        <p:nvPicPr>
          <p:cNvPr id="4" name="圖片 3">
            <a:extLst>
              <a:ext uri="{FF2B5EF4-FFF2-40B4-BE49-F238E27FC236}">
                <a16:creationId xmlns:a16="http://schemas.microsoft.com/office/drawing/2014/main" id="{E0655827-9F97-FDBA-C7E8-28E78AA0FC5D}"/>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36364255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Future Optimization</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104</a:t>
            </a:fld>
            <a:endParaRPr lang="zh-CN" altLang="en-US" dirty="0"/>
          </a:p>
        </p:txBody>
      </p:sp>
    </p:spTree>
    <p:extLst>
      <p:ext uri="{BB962C8B-B14F-4D97-AF65-F5344CB8AC3E}">
        <p14:creationId xmlns:p14="http://schemas.microsoft.com/office/powerpoint/2010/main" val="21011357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908957" cy="400110"/>
            <a:chOff x="568442" y="319364"/>
            <a:chExt cx="90895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8114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105</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885936"/>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When the Sampler is activated, after the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 is received by the Sampler (equivalent to the Sampler receiving a pulse signal of </a:t>
            </a:r>
            <a:r>
              <a:rPr lang="en-US" altLang="zh-TW" dirty="0" err="1">
                <a:latin typeface="Times New Roman" panose="02020603050405020304" pitchFamily="18" charset="0"/>
                <a:cs typeface="Times New Roman" panose="02020603050405020304" pitchFamily="18" charset="0"/>
              </a:rPr>
              <a:t>sampler_in_ready</a:t>
            </a:r>
            <a:r>
              <a:rPr lang="en-US" altLang="zh-TW" dirty="0">
                <a:latin typeface="Times New Roman" panose="02020603050405020304" pitchFamily="18" charset="0"/>
                <a:cs typeface="Times New Roman" panose="02020603050405020304" pitchFamily="18" charset="0"/>
              </a:rPr>
              <a:t>), it immediately performs the squeeze operation. Upon receiving the squeeze signal, it can instantly transmit the valid </a:t>
            </a:r>
            <a:r>
              <a:rPr lang="en-US" altLang="zh-TW" dirty="0" err="1">
                <a:latin typeface="Times New Roman" panose="02020603050405020304" pitchFamily="18" charset="0"/>
                <a:cs typeface="Times New Roman" panose="02020603050405020304" pitchFamily="18" charset="0"/>
              </a:rPr>
              <a:t>shake_out</a:t>
            </a:r>
            <a:r>
              <a:rPr lang="en-US" altLang="zh-TW" dirty="0">
                <a:latin typeface="Times New Roman" panose="02020603050405020304" pitchFamily="18" charset="0"/>
                <a:cs typeface="Times New Roman" panose="02020603050405020304" pitchFamily="18" charset="0"/>
              </a:rPr>
              <a:t> data.</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871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134979" cy="400110"/>
            <a:chOff x="568442" y="319364"/>
            <a:chExt cx="113497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0374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106</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Integrate the four sub-modules of the Sampler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multiplexers used with a right shift register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 (</a:t>
            </a:r>
            <a:r>
              <a:rPr lang="en-US" altLang="zh-TW" dirty="0" err="1">
                <a:latin typeface="Times New Roman" panose="02020603050405020304" pitchFamily="18" charset="0"/>
                <a:cs typeface="Times New Roman" panose="02020603050405020304" pitchFamily="18" charset="0"/>
              </a:rPr>
              <a:t>ExpandS</a:t>
            </a:r>
            <a:r>
              <a:rPr lang="en-US" altLang="zh-TW" dirty="0">
                <a:latin typeface="Times New Roman" panose="02020603050405020304" pitchFamily="18" charset="0"/>
                <a:cs typeface="Times New Roman" panose="02020603050405020304" pitchFamily="18" charset="0"/>
              </a:rPr>
              <a:t>)</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32AF742D-8E5C-421F-807C-60296E485A76}"/>
              </a:ext>
            </a:extLst>
          </p:cNvPr>
          <p:cNvPicPr>
            <a:picLocks noChangeAspect="1"/>
          </p:cNvPicPr>
          <p:nvPr/>
        </p:nvPicPr>
        <p:blipFill>
          <a:blip r:embed="rId3"/>
          <a:stretch>
            <a:fillRect/>
          </a:stretch>
        </p:blipFill>
        <p:spPr>
          <a:xfrm>
            <a:off x="870179" y="3861077"/>
            <a:ext cx="5225821" cy="2786031"/>
          </a:xfrm>
          <a:prstGeom prst="rect">
            <a:avLst/>
          </a:prstGeom>
        </p:spPr>
      </p:pic>
      <p:pic>
        <p:nvPicPr>
          <p:cNvPr id="9" name="圖片 8">
            <a:extLst>
              <a:ext uri="{FF2B5EF4-FFF2-40B4-BE49-F238E27FC236}">
                <a16:creationId xmlns:a16="http://schemas.microsoft.com/office/drawing/2014/main" id="{51BD2A82-210C-43CA-B2B2-3D9F5F02D854}"/>
              </a:ext>
            </a:extLst>
          </p:cNvPr>
          <p:cNvPicPr>
            <a:picLocks noChangeAspect="1"/>
          </p:cNvPicPr>
          <p:nvPr/>
        </p:nvPicPr>
        <p:blipFill>
          <a:blip r:embed="rId4"/>
          <a:stretch>
            <a:fillRect/>
          </a:stretch>
        </p:blipFill>
        <p:spPr>
          <a:xfrm>
            <a:off x="6784647" y="3861077"/>
            <a:ext cx="3935270" cy="2786031"/>
          </a:xfrm>
          <a:prstGeom prst="rect">
            <a:avLst/>
          </a:prstGeom>
        </p:spPr>
      </p:pic>
    </p:spTree>
    <p:extLst>
      <p:ext uri="{BB962C8B-B14F-4D97-AF65-F5344CB8AC3E}">
        <p14:creationId xmlns:p14="http://schemas.microsoft.com/office/powerpoint/2010/main" val="23557501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4742" cy="400110"/>
            <a:chOff x="568442" y="319364"/>
            <a:chExt cx="143474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37226"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Data_Mem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107</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s2 in data memory can be changed to a 3-bit wide memory, as NTT is not required. Width expansion can be performed when retrieving data from data memory</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0317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108</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75975001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109</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110</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(NTT),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 Apr. 2024.</a:t>
            </a:r>
            <a:endParaRPr lang="en-US" altLang="zh-TW" dirty="0">
              <a:solidFill>
                <a:srgbClr val="FF0000"/>
              </a:solidFill>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111</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112</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113</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114</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438" y="719138"/>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438" y="719138"/>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7"/>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4043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字方塊 5">
            <a:extLst>
              <a:ext uri="{FF2B5EF4-FFF2-40B4-BE49-F238E27FC236}">
                <a16:creationId xmlns:a16="http://schemas.microsoft.com/office/drawing/2014/main" id="{B07329E8-421E-AC7C-F56E-9E0E21B17232}"/>
              </a:ext>
            </a:extLst>
          </p:cNvPr>
          <p:cNvSpPr txBox="1"/>
          <p:nvPr/>
        </p:nvSpPr>
        <p:spPr>
          <a:xfrm>
            <a:off x="720898" y="929558"/>
            <a:ext cx="9788915"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NTT is a variant of the Fast Fourier Transform (FFT) based on a finite field.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transforms polynomial multiplication into “pointwise multiplication," accelerating polynomial multiplication operations.  </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Cooley-Tukey decomposition is used for NTT and Gentleman-Sande decomposition for INTT in a butterfly architecture.</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It adopts a Radix-2 Multi-path Delay Commutator (MDC) FFT, using 8 Butterfly Units (BU) to process data with N = 256.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7AD9-C71D-A194-3167-78F28964D60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4F103F2-2A77-00F2-D9E7-0AC6B343F839}"/>
              </a:ext>
            </a:extLst>
          </p:cNvPr>
          <p:cNvGrpSpPr/>
          <p:nvPr/>
        </p:nvGrpSpPr>
        <p:grpSpPr>
          <a:xfrm>
            <a:off x="568443" y="319365"/>
            <a:ext cx="3555707" cy="400110"/>
            <a:chOff x="568442" y="319364"/>
            <a:chExt cx="3555707" cy="400111"/>
          </a:xfrm>
        </p:grpSpPr>
        <p:sp>
          <p:nvSpPr>
            <p:cNvPr id="55" name="文本框 23">
              <a:extLst>
                <a:ext uri="{FF2B5EF4-FFF2-40B4-BE49-F238E27FC236}">
                  <a16:creationId xmlns:a16="http://schemas.microsoft.com/office/drawing/2014/main" id="{FE0FE0E1-FB95-C01A-AF6C-B8205E4D1417}"/>
                </a:ext>
              </a:extLst>
            </p:cNvPr>
            <p:cNvSpPr txBox="1"/>
            <p:nvPr/>
          </p:nvSpPr>
          <p:spPr>
            <a:xfrm>
              <a:off x="665958" y="319364"/>
              <a:ext cx="345819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FB2FAAC8-B427-FBF7-AC9B-00C009BA5B1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D64C8B7-A28D-07FA-2A15-018AC6157A6A}"/>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13" name="文字方塊 12">
            <a:extLst>
              <a:ext uri="{FF2B5EF4-FFF2-40B4-BE49-F238E27FC236}">
                <a16:creationId xmlns:a16="http://schemas.microsoft.com/office/drawing/2014/main" id="{ABBE369F-1CCF-CE99-6C99-D2BE7A865626}"/>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Number Theoretic Transform (NTT) is defined as: </a:t>
            </a:r>
            <a:endParaRPr lang="zh-TW" altLang="en-US"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0C8CAE75-29DE-B9EC-AE29-9D32B4718326}"/>
              </a:ext>
            </a:extLst>
          </p:cNvPr>
          <p:cNvPicPr>
            <a:picLocks noChangeAspect="1"/>
          </p:cNvPicPr>
          <p:nvPr/>
        </p:nvPicPr>
        <p:blipFill>
          <a:blip r:embed="rId3"/>
          <a:stretch>
            <a:fillRect/>
          </a:stretch>
        </p:blipFill>
        <p:spPr>
          <a:xfrm>
            <a:off x="4896684" y="1343054"/>
            <a:ext cx="2398628" cy="699318"/>
          </a:xfrm>
          <a:prstGeom prst="rect">
            <a:avLst/>
          </a:prstGeom>
        </p:spPr>
      </p:pic>
      <p:sp>
        <p:nvSpPr>
          <p:cNvPr id="14" name="文字方塊 13">
            <a:extLst>
              <a:ext uri="{FF2B5EF4-FFF2-40B4-BE49-F238E27FC236}">
                <a16:creationId xmlns:a16="http://schemas.microsoft.com/office/drawing/2014/main" id="{8EC754AA-23A4-1BAC-9818-9179C5C86176}"/>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Cooley-Tukey decomposition: </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37B5F783-4165-96A4-1C8A-63555B8AD268}"/>
              </a:ext>
            </a:extLst>
          </p:cNvPr>
          <p:cNvPicPr>
            <a:picLocks noChangeAspect="1"/>
          </p:cNvPicPr>
          <p:nvPr/>
        </p:nvPicPr>
        <p:blipFill>
          <a:blip r:embed="rId4"/>
          <a:stretch>
            <a:fillRect/>
          </a:stretch>
        </p:blipFill>
        <p:spPr>
          <a:xfrm>
            <a:off x="3326932" y="2459996"/>
            <a:ext cx="5538132" cy="1560413"/>
          </a:xfrm>
          <a:prstGeom prst="rect">
            <a:avLst/>
          </a:prstGeom>
        </p:spPr>
      </p:pic>
      <p:sp>
        <p:nvSpPr>
          <p:cNvPr id="18" name="文字方塊 17">
            <a:extLst>
              <a:ext uri="{FF2B5EF4-FFF2-40B4-BE49-F238E27FC236}">
                <a16:creationId xmlns:a16="http://schemas.microsoft.com/office/drawing/2014/main" id="{74C95484-A76D-5B76-1F8D-A0E1CF5C6B74}"/>
              </a:ext>
            </a:extLst>
          </p:cNvPr>
          <p:cNvSpPr txBox="1"/>
          <p:nvPr/>
        </p:nvSpPr>
        <p:spPr>
          <a:xfrm>
            <a:off x="818415" y="4014910"/>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pic>
        <p:nvPicPr>
          <p:cNvPr id="20" name="圖片 19">
            <a:extLst>
              <a:ext uri="{FF2B5EF4-FFF2-40B4-BE49-F238E27FC236}">
                <a16:creationId xmlns:a16="http://schemas.microsoft.com/office/drawing/2014/main" id="{25646580-4856-CE99-BAC1-E7DDAFDBA7BC}"/>
              </a:ext>
            </a:extLst>
          </p:cNvPr>
          <p:cNvPicPr>
            <a:picLocks noChangeAspect="1"/>
          </p:cNvPicPr>
          <p:nvPr/>
        </p:nvPicPr>
        <p:blipFill>
          <a:blip r:embed="rId5"/>
          <a:stretch>
            <a:fillRect/>
          </a:stretch>
        </p:blipFill>
        <p:spPr>
          <a:xfrm>
            <a:off x="3720369" y="4370414"/>
            <a:ext cx="4751257" cy="716856"/>
          </a:xfrm>
          <a:prstGeom prst="rect">
            <a:avLst/>
          </a:prstGeom>
        </p:spPr>
      </p:pic>
      <p:sp>
        <p:nvSpPr>
          <p:cNvPr id="22" name="文字方塊 21">
            <a:extLst>
              <a:ext uri="{FF2B5EF4-FFF2-40B4-BE49-F238E27FC236}">
                <a16:creationId xmlns:a16="http://schemas.microsoft.com/office/drawing/2014/main" id="{97B42735-15B2-9559-60A7-FA4DBB6B408B}"/>
              </a:ext>
            </a:extLst>
          </p:cNvPr>
          <p:cNvSpPr txBox="1"/>
          <p:nvPr/>
        </p:nvSpPr>
        <p:spPr>
          <a:xfrm>
            <a:off x="818415" y="511942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transformed coefficients are:</a:t>
            </a:r>
            <a:endParaRPr lang="zh-TW" altLang="en-US"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F6C7FE8-F2BE-0400-FD23-646C57BB6759}"/>
              </a:ext>
            </a:extLst>
          </p:cNvPr>
          <p:cNvPicPr>
            <a:picLocks noChangeAspect="1"/>
          </p:cNvPicPr>
          <p:nvPr/>
        </p:nvPicPr>
        <p:blipFill>
          <a:blip r:embed="rId6"/>
          <a:stretch>
            <a:fillRect/>
          </a:stretch>
        </p:blipFill>
        <p:spPr>
          <a:xfrm>
            <a:off x="4468900" y="5488757"/>
            <a:ext cx="3254194" cy="676846"/>
          </a:xfrm>
          <a:prstGeom prst="rect">
            <a:avLst/>
          </a:prstGeom>
        </p:spPr>
      </p:pic>
      <p:pic>
        <p:nvPicPr>
          <p:cNvPr id="25" name="圖片 24">
            <a:extLst>
              <a:ext uri="{FF2B5EF4-FFF2-40B4-BE49-F238E27FC236}">
                <a16:creationId xmlns:a16="http://schemas.microsoft.com/office/drawing/2014/main" id="{C32AD604-6891-1E36-D5EF-26DB77B39EF9}"/>
              </a:ext>
            </a:extLst>
          </p:cNvPr>
          <p:cNvPicPr>
            <a:picLocks noChangeAspect="1"/>
          </p:cNvPicPr>
          <p:nvPr/>
        </p:nvPicPr>
        <p:blipFill>
          <a:blip r:embed="rId7"/>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B7E0C04F-CB32-7C7E-1DA8-AAF59236EF61}"/>
              </a:ext>
            </a:extLst>
          </p:cNvPr>
          <p:cNvPicPr>
            <a:picLocks noChangeAspect="1"/>
          </p:cNvPicPr>
          <p:nvPr/>
        </p:nvPicPr>
        <p:blipFill>
          <a:blip r:embed="rId8"/>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B7E677C6-CF7E-92D5-D253-23DE8937A6AE}"/>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63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5114-4FD0-C050-FDE8-643C1E502C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58AEC62-E5F7-62BE-5EFF-59F4815469C2}"/>
              </a:ext>
            </a:extLst>
          </p:cNvPr>
          <p:cNvGrpSpPr/>
          <p:nvPr/>
        </p:nvGrpSpPr>
        <p:grpSpPr>
          <a:xfrm>
            <a:off x="568443" y="319365"/>
            <a:ext cx="3640665" cy="400110"/>
            <a:chOff x="568442" y="319364"/>
            <a:chExt cx="3640665" cy="400111"/>
          </a:xfrm>
        </p:grpSpPr>
        <p:sp>
          <p:nvSpPr>
            <p:cNvPr id="55" name="文本框 23">
              <a:extLst>
                <a:ext uri="{FF2B5EF4-FFF2-40B4-BE49-F238E27FC236}">
                  <a16:creationId xmlns:a16="http://schemas.microsoft.com/office/drawing/2014/main" id="{70B8148F-05CD-6C2E-E211-98EB9C7805AF}"/>
                </a:ext>
              </a:extLst>
            </p:cNvPr>
            <p:cNvSpPr txBox="1"/>
            <p:nvPr/>
          </p:nvSpPr>
          <p:spPr>
            <a:xfrm>
              <a:off x="665958" y="319364"/>
              <a:ext cx="3543149"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4D7B5C6-E5C5-CF9D-90D5-126DA63926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5AC89A6-2438-5CF2-1028-8AE8F6C9FFA4}"/>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13" name="文字方塊 12">
            <a:extLst>
              <a:ext uri="{FF2B5EF4-FFF2-40B4-BE49-F238E27FC236}">
                <a16:creationId xmlns:a16="http://schemas.microsoft.com/office/drawing/2014/main" id="{98E95F80-49CF-BAAF-B8E2-90DF7604AB59}"/>
              </a:ext>
            </a:extLst>
          </p:cNvPr>
          <p:cNvSpPr txBox="1"/>
          <p:nvPr/>
        </p:nvSpPr>
        <p:spPr>
          <a:xfrm>
            <a:off x="818415" y="973722"/>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Inverse Number Theoretic Transform (INTT) is given by: </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3197DDFA-E21F-4E3E-8908-42566B1CFED2}"/>
              </a:ext>
            </a:extLst>
          </p:cNvPr>
          <p:cNvSpPr txBox="1"/>
          <p:nvPr/>
        </p:nvSpPr>
        <p:spPr>
          <a:xfrm>
            <a:off x="818415" y="2113765"/>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Using the Gentleman-Sande decomposition: </a:t>
            </a:r>
            <a:endParaRPr lang="zh-TW" altLang="en-US"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46BE8BF-9FD8-F012-3977-2A9AA335FF4B}"/>
              </a:ext>
            </a:extLst>
          </p:cNvPr>
          <p:cNvSpPr txBox="1"/>
          <p:nvPr/>
        </p:nvSpPr>
        <p:spPr>
          <a:xfrm>
            <a:off x="818415" y="4267916"/>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 :</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8DA03271-7D2F-6F9D-5522-C098E770436D}"/>
              </a:ext>
            </a:extLst>
          </p:cNvPr>
          <p:cNvSpPr txBox="1"/>
          <p:nvPr/>
        </p:nvSpPr>
        <p:spPr>
          <a:xfrm>
            <a:off x="818415" y="5408494"/>
            <a:ext cx="6106160" cy="369332"/>
          </a:xfrm>
          <a:prstGeom prst="rect">
            <a:avLst/>
          </a:prstGeom>
          <a:noFill/>
        </p:spPr>
        <p:txBody>
          <a:bodyPr wrap="square">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Thus, the inverse transform coefficients are:</a:t>
            </a:r>
            <a:endParaRPr lang="zh-TW" altLang="en-US" dirty="0">
              <a:latin typeface="Times New Roman" panose="02020603050405020304" pitchFamily="18" charset="0"/>
              <a:cs typeface="Times New Roman" panose="02020603050405020304" pitchFamily="18" charset="0"/>
            </a:endParaRPr>
          </a:p>
        </p:txBody>
      </p:sp>
      <p:pic>
        <p:nvPicPr>
          <p:cNvPr id="25" name="圖片 24">
            <a:extLst>
              <a:ext uri="{FF2B5EF4-FFF2-40B4-BE49-F238E27FC236}">
                <a16:creationId xmlns:a16="http://schemas.microsoft.com/office/drawing/2014/main" id="{073CA992-0598-0174-E066-8D2221290259}"/>
              </a:ext>
            </a:extLst>
          </p:cNvPr>
          <p:cNvPicPr>
            <a:picLocks noChangeAspect="1"/>
          </p:cNvPicPr>
          <p:nvPr/>
        </p:nvPicPr>
        <p:blipFill>
          <a:blip r:embed="rId3"/>
          <a:srcRect l="5895"/>
          <a:stretch/>
        </p:blipFill>
        <p:spPr>
          <a:xfrm>
            <a:off x="10482262" y="1158388"/>
            <a:ext cx="1110737" cy="326753"/>
          </a:xfrm>
          <a:prstGeom prst="rect">
            <a:avLst/>
          </a:prstGeom>
        </p:spPr>
      </p:pic>
      <p:pic>
        <p:nvPicPr>
          <p:cNvPr id="27" name="圖片 26">
            <a:extLst>
              <a:ext uri="{FF2B5EF4-FFF2-40B4-BE49-F238E27FC236}">
                <a16:creationId xmlns:a16="http://schemas.microsoft.com/office/drawing/2014/main" id="{4A595B59-0525-BD65-5E38-1DF451B3AFC0}"/>
              </a:ext>
            </a:extLst>
          </p:cNvPr>
          <p:cNvPicPr>
            <a:picLocks noChangeAspect="1"/>
          </p:cNvPicPr>
          <p:nvPr/>
        </p:nvPicPr>
        <p:blipFill>
          <a:blip r:embed="rId4"/>
          <a:srcRect l="2086"/>
          <a:stretch/>
        </p:blipFill>
        <p:spPr>
          <a:xfrm>
            <a:off x="10482262" y="1493991"/>
            <a:ext cx="1172021" cy="290077"/>
          </a:xfrm>
          <a:prstGeom prst="rect">
            <a:avLst/>
          </a:prstGeom>
        </p:spPr>
      </p:pic>
      <p:sp>
        <p:nvSpPr>
          <p:cNvPr id="28" name="文字方塊 27">
            <a:extLst>
              <a:ext uri="{FF2B5EF4-FFF2-40B4-BE49-F238E27FC236}">
                <a16:creationId xmlns:a16="http://schemas.microsoft.com/office/drawing/2014/main" id="{8B907A62-25C5-AAF6-57F5-A7AA1E355703}"/>
              </a:ext>
            </a:extLst>
          </p:cNvPr>
          <p:cNvSpPr txBox="1"/>
          <p:nvPr/>
        </p:nvSpPr>
        <p:spPr>
          <a:xfrm>
            <a:off x="10013581" y="859461"/>
            <a:ext cx="641522" cy="338554"/>
          </a:xfrm>
          <a:prstGeom prst="rect">
            <a:avLst/>
          </a:prstGeom>
          <a:noFill/>
        </p:spPr>
        <p:txBody>
          <a:bodyPr wrap="non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Note:</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0F552E0-B5A2-9084-EE59-BA11B7131C3F}"/>
              </a:ext>
            </a:extLst>
          </p:cNvPr>
          <p:cNvPicPr>
            <a:picLocks noChangeAspect="1"/>
          </p:cNvPicPr>
          <p:nvPr/>
        </p:nvPicPr>
        <p:blipFill>
          <a:blip r:embed="rId5"/>
          <a:stretch>
            <a:fillRect/>
          </a:stretch>
        </p:blipFill>
        <p:spPr>
          <a:xfrm>
            <a:off x="2940164" y="2491245"/>
            <a:ext cx="6311670" cy="1773802"/>
          </a:xfrm>
          <a:prstGeom prst="rect">
            <a:avLst/>
          </a:prstGeom>
        </p:spPr>
      </p:pic>
      <p:pic>
        <p:nvPicPr>
          <p:cNvPr id="5" name="圖片 4">
            <a:extLst>
              <a:ext uri="{FF2B5EF4-FFF2-40B4-BE49-F238E27FC236}">
                <a16:creationId xmlns:a16="http://schemas.microsoft.com/office/drawing/2014/main" id="{A1868655-D615-FD5E-7220-CD66933F9F9E}"/>
              </a:ext>
            </a:extLst>
          </p:cNvPr>
          <p:cNvPicPr>
            <a:picLocks noChangeAspect="1"/>
          </p:cNvPicPr>
          <p:nvPr/>
        </p:nvPicPr>
        <p:blipFill>
          <a:blip r:embed="rId6"/>
          <a:stretch>
            <a:fillRect/>
          </a:stretch>
        </p:blipFill>
        <p:spPr>
          <a:xfrm>
            <a:off x="4630612" y="1348466"/>
            <a:ext cx="2930775" cy="716856"/>
          </a:xfrm>
          <a:prstGeom prst="rect">
            <a:avLst/>
          </a:prstGeom>
        </p:spPr>
      </p:pic>
      <p:pic>
        <p:nvPicPr>
          <p:cNvPr id="7" name="圖片 6">
            <a:extLst>
              <a:ext uri="{FF2B5EF4-FFF2-40B4-BE49-F238E27FC236}">
                <a16:creationId xmlns:a16="http://schemas.microsoft.com/office/drawing/2014/main" id="{376C2FAF-6458-5DA7-A314-9134F7E6B294}"/>
              </a:ext>
            </a:extLst>
          </p:cNvPr>
          <p:cNvPicPr>
            <a:picLocks noChangeAspect="1"/>
          </p:cNvPicPr>
          <p:nvPr/>
        </p:nvPicPr>
        <p:blipFill>
          <a:blip r:embed="rId7"/>
          <a:stretch>
            <a:fillRect/>
          </a:stretch>
        </p:blipFill>
        <p:spPr>
          <a:xfrm>
            <a:off x="3852071" y="4517373"/>
            <a:ext cx="4487854" cy="796878"/>
          </a:xfrm>
          <a:prstGeom prst="rect">
            <a:avLst/>
          </a:prstGeom>
        </p:spPr>
      </p:pic>
      <p:pic>
        <p:nvPicPr>
          <p:cNvPr id="9" name="圖片 8">
            <a:extLst>
              <a:ext uri="{FF2B5EF4-FFF2-40B4-BE49-F238E27FC236}">
                <a16:creationId xmlns:a16="http://schemas.microsoft.com/office/drawing/2014/main" id="{60AA5CA7-AE22-3D11-8228-7A6E06A30A53}"/>
              </a:ext>
            </a:extLst>
          </p:cNvPr>
          <p:cNvPicPr>
            <a:picLocks noChangeAspect="1"/>
          </p:cNvPicPr>
          <p:nvPr/>
        </p:nvPicPr>
        <p:blipFill>
          <a:blip r:embed="rId8"/>
          <a:stretch>
            <a:fillRect/>
          </a:stretch>
        </p:blipFill>
        <p:spPr>
          <a:xfrm>
            <a:off x="4505577" y="5777826"/>
            <a:ext cx="3180841" cy="666843"/>
          </a:xfrm>
          <a:prstGeom prst="rect">
            <a:avLst/>
          </a:prstGeom>
        </p:spPr>
      </p:pic>
    </p:spTree>
    <p:extLst>
      <p:ext uri="{BB962C8B-B14F-4D97-AF65-F5344CB8AC3E}">
        <p14:creationId xmlns:p14="http://schemas.microsoft.com/office/powerpoint/2010/main" val="192693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3747-015C-6F0A-4AAF-30A3DFD97D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EEFD325-1FE0-08BE-7249-0AFE48C04600}"/>
              </a:ext>
            </a:extLst>
          </p:cNvPr>
          <p:cNvGrpSpPr/>
          <p:nvPr/>
        </p:nvGrpSpPr>
        <p:grpSpPr>
          <a:xfrm>
            <a:off x="568443" y="319365"/>
            <a:ext cx="3635857" cy="400110"/>
            <a:chOff x="568442" y="319364"/>
            <a:chExt cx="3635857" cy="400111"/>
          </a:xfrm>
        </p:grpSpPr>
        <p:sp>
          <p:nvSpPr>
            <p:cNvPr id="55" name="文本框 23">
              <a:extLst>
                <a:ext uri="{FF2B5EF4-FFF2-40B4-BE49-F238E27FC236}">
                  <a16:creationId xmlns:a16="http://schemas.microsoft.com/office/drawing/2014/main" id="{A4653719-B142-F802-E26A-252B847F686C}"/>
                </a:ext>
              </a:extLst>
            </p:cNvPr>
            <p:cNvSpPr txBox="1"/>
            <p:nvPr/>
          </p:nvSpPr>
          <p:spPr>
            <a:xfrm>
              <a:off x="665958" y="319364"/>
              <a:ext cx="3538341"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Butterfly diagram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4599EA-E3FC-BB31-921F-C01F1735B75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396B417F-18D8-0E0D-31AD-97E90F800278}"/>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pic>
        <p:nvPicPr>
          <p:cNvPr id="3" name="圖片 2">
            <a:extLst>
              <a:ext uri="{FF2B5EF4-FFF2-40B4-BE49-F238E27FC236}">
                <a16:creationId xmlns:a16="http://schemas.microsoft.com/office/drawing/2014/main" id="{F06E341B-FD04-F00A-5A4E-D8C7DC9CF43D}"/>
              </a:ext>
            </a:extLst>
          </p:cNvPr>
          <p:cNvPicPr>
            <a:picLocks noChangeAspect="1"/>
          </p:cNvPicPr>
          <p:nvPr/>
        </p:nvPicPr>
        <p:blipFill>
          <a:blip r:embed="rId3"/>
          <a:stretch>
            <a:fillRect/>
          </a:stretch>
        </p:blipFill>
        <p:spPr>
          <a:xfrm>
            <a:off x="6556141" y="1862215"/>
            <a:ext cx="5040000" cy="1598133"/>
          </a:xfrm>
          <a:prstGeom prst="rect">
            <a:avLst/>
          </a:prstGeom>
        </p:spPr>
      </p:pic>
      <p:pic>
        <p:nvPicPr>
          <p:cNvPr id="4" name="圖片 3">
            <a:extLst>
              <a:ext uri="{FF2B5EF4-FFF2-40B4-BE49-F238E27FC236}">
                <a16:creationId xmlns:a16="http://schemas.microsoft.com/office/drawing/2014/main" id="{85EBF108-A806-0F42-05F5-A6AF8C2C0C6A}"/>
              </a:ext>
            </a:extLst>
          </p:cNvPr>
          <p:cNvPicPr>
            <a:picLocks noChangeAspect="1"/>
          </p:cNvPicPr>
          <p:nvPr/>
        </p:nvPicPr>
        <p:blipFill>
          <a:blip r:embed="rId4"/>
          <a:stretch>
            <a:fillRect/>
          </a:stretch>
        </p:blipFill>
        <p:spPr>
          <a:xfrm>
            <a:off x="6556141" y="4198162"/>
            <a:ext cx="5040000" cy="1602936"/>
          </a:xfrm>
          <a:prstGeom prst="rect">
            <a:avLst/>
          </a:prstGeom>
        </p:spPr>
      </p:pic>
      <p:pic>
        <p:nvPicPr>
          <p:cNvPr id="8" name="圖片 7">
            <a:extLst>
              <a:ext uri="{FF2B5EF4-FFF2-40B4-BE49-F238E27FC236}">
                <a16:creationId xmlns:a16="http://schemas.microsoft.com/office/drawing/2014/main" id="{5A24B9FF-04BF-D669-5465-666990CE6230}"/>
              </a:ext>
            </a:extLst>
          </p:cNvPr>
          <p:cNvPicPr>
            <a:picLocks noChangeAspect="1"/>
          </p:cNvPicPr>
          <p:nvPr/>
        </p:nvPicPr>
        <p:blipFill>
          <a:blip r:embed="rId5"/>
          <a:srcRect l="1559" r="-1559"/>
          <a:stretch/>
        </p:blipFill>
        <p:spPr>
          <a:xfrm>
            <a:off x="2338367" y="4535344"/>
            <a:ext cx="2443504" cy="919291"/>
          </a:xfrm>
          <a:prstGeom prst="rect">
            <a:avLst/>
          </a:prstGeom>
        </p:spPr>
      </p:pic>
      <p:pic>
        <p:nvPicPr>
          <p:cNvPr id="10" name="圖片 9">
            <a:extLst>
              <a:ext uri="{FF2B5EF4-FFF2-40B4-BE49-F238E27FC236}">
                <a16:creationId xmlns:a16="http://schemas.microsoft.com/office/drawing/2014/main" id="{7362114E-BE11-8A32-B1B2-19196433E3BD}"/>
              </a:ext>
            </a:extLst>
          </p:cNvPr>
          <p:cNvPicPr>
            <a:picLocks noChangeAspect="1"/>
          </p:cNvPicPr>
          <p:nvPr/>
        </p:nvPicPr>
        <p:blipFill>
          <a:blip r:embed="rId6"/>
          <a:srcRect l="1668" t="-1579"/>
          <a:stretch/>
        </p:blipFill>
        <p:spPr>
          <a:xfrm>
            <a:off x="2338367" y="2127519"/>
            <a:ext cx="1981200" cy="919291"/>
          </a:xfrm>
          <a:prstGeom prst="rect">
            <a:avLst/>
          </a:prstGeom>
        </p:spPr>
      </p:pic>
      <p:sp>
        <p:nvSpPr>
          <p:cNvPr id="11" name="文字方塊 10">
            <a:extLst>
              <a:ext uri="{FF2B5EF4-FFF2-40B4-BE49-F238E27FC236}">
                <a16:creationId xmlns:a16="http://schemas.microsoft.com/office/drawing/2014/main" id="{101BD4D7-817B-9FBD-61F0-D0E28D7CFB34}"/>
              </a:ext>
            </a:extLst>
          </p:cNvPr>
          <p:cNvSpPr txBox="1"/>
          <p:nvPr/>
        </p:nvSpPr>
        <p:spPr>
          <a:xfrm>
            <a:off x="901493" y="1198587"/>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8C35074-651A-28D0-0738-67C04C44CDAD}"/>
              </a:ext>
            </a:extLst>
          </p:cNvPr>
          <p:cNvSpPr txBox="1"/>
          <p:nvPr/>
        </p:nvSpPr>
        <p:spPr>
          <a:xfrm>
            <a:off x="901493" y="3606411"/>
            <a:ext cx="5374228"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Fundamental in FFT/NTT computations, is given by: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2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996806" cy="400110"/>
            <a:chOff x="568442" y="319364"/>
            <a:chExt cx="49968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89929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688111064"/>
              </p:ext>
            </p:extLst>
          </p:nvPr>
        </p:nvGraphicFramePr>
        <p:xfrm>
          <a:off x="5154001" y="1356532"/>
          <a:ext cx="6810650" cy="4344150"/>
        </p:xfrm>
        <a:graphic>
          <a:graphicData uri="http://schemas.openxmlformats.org/drawingml/2006/table">
            <a:tbl>
              <a:tblPr firstRow="1" bandRow="1">
                <a:tableStyleId>{5C22544A-7EE6-4342-B048-85BDC9FD1C3A}</a:tableStyleId>
              </a:tblPr>
              <a:tblGrid>
                <a:gridCol w="1172908">
                  <a:extLst>
                    <a:ext uri="{9D8B030D-6E8A-4147-A177-3AD203B41FA5}">
                      <a16:colId xmlns:a16="http://schemas.microsoft.com/office/drawing/2014/main" val="3145363978"/>
                    </a:ext>
                  </a:extLst>
                </a:gridCol>
                <a:gridCol w="581891">
                  <a:extLst>
                    <a:ext uri="{9D8B030D-6E8A-4147-A177-3AD203B41FA5}">
                      <a16:colId xmlns:a16="http://schemas.microsoft.com/office/drawing/2014/main" val="3288777230"/>
                    </a:ext>
                  </a:extLst>
                </a:gridCol>
                <a:gridCol w="969818">
                  <a:extLst>
                    <a:ext uri="{9D8B030D-6E8A-4147-A177-3AD203B41FA5}">
                      <a16:colId xmlns:a16="http://schemas.microsoft.com/office/drawing/2014/main" val="2851598383"/>
                    </a:ext>
                  </a:extLst>
                </a:gridCol>
                <a:gridCol w="4086033">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width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pic>
        <p:nvPicPr>
          <p:cNvPr id="3" name="圖片 2">
            <a:extLst>
              <a:ext uri="{FF2B5EF4-FFF2-40B4-BE49-F238E27FC236}">
                <a16:creationId xmlns:a16="http://schemas.microsoft.com/office/drawing/2014/main" id="{900255BC-8560-B9C9-E3A6-CD1E1820CC17}"/>
              </a:ext>
            </a:extLst>
          </p:cNvPr>
          <p:cNvPicPr>
            <a:picLocks noChangeAspect="1"/>
          </p:cNvPicPr>
          <p:nvPr/>
        </p:nvPicPr>
        <p:blipFill>
          <a:blip r:embed="rId3"/>
          <a:srcRect l="2437" r="2535"/>
          <a:stretch/>
        </p:blipFill>
        <p:spPr>
          <a:xfrm>
            <a:off x="312517" y="2205561"/>
            <a:ext cx="4653023" cy="2646091"/>
          </a:xfrm>
          <a:prstGeom prst="rect">
            <a:avLst/>
          </a:prstGeom>
        </p:spPr>
      </p:pic>
    </p:spTree>
    <p:extLst>
      <p:ext uri="{BB962C8B-B14F-4D97-AF65-F5344CB8AC3E}">
        <p14:creationId xmlns:p14="http://schemas.microsoft.com/office/powerpoint/2010/main" val="17503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97B1-6735-D540-0FB6-CD604222AD7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0015FEE-3BCA-4BA7-5371-A2BA5E462128}"/>
              </a:ext>
            </a:extLst>
          </p:cNvPr>
          <p:cNvGrpSpPr/>
          <p:nvPr/>
        </p:nvGrpSpPr>
        <p:grpSpPr>
          <a:xfrm>
            <a:off x="568443" y="319365"/>
            <a:ext cx="4939226" cy="400110"/>
            <a:chOff x="568442" y="319364"/>
            <a:chExt cx="4939226" cy="400111"/>
          </a:xfrm>
        </p:grpSpPr>
        <p:sp>
          <p:nvSpPr>
            <p:cNvPr id="55" name="文本框 23">
              <a:extLst>
                <a:ext uri="{FF2B5EF4-FFF2-40B4-BE49-F238E27FC236}">
                  <a16:creationId xmlns:a16="http://schemas.microsoft.com/office/drawing/2014/main" id="{F8C7ED89-BD5C-1507-5B8E-10138CE02C46}"/>
                </a:ext>
              </a:extLst>
            </p:cNvPr>
            <p:cNvSpPr txBox="1"/>
            <p:nvPr/>
          </p:nvSpPr>
          <p:spPr>
            <a:xfrm>
              <a:off x="665958" y="319364"/>
              <a:ext cx="484171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Task Assignment Table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B70CEC9-77B1-0FD6-EED0-A0D94A9DE9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C69E790-B4E2-92C9-C96F-E79672CF9627}"/>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graphicFrame>
        <p:nvGraphicFramePr>
          <p:cNvPr id="9" name="表格 8">
            <a:extLst>
              <a:ext uri="{FF2B5EF4-FFF2-40B4-BE49-F238E27FC236}">
                <a16:creationId xmlns:a16="http://schemas.microsoft.com/office/drawing/2014/main" id="{35CE82DE-0AB6-B415-6954-4D1574880943}"/>
              </a:ext>
            </a:extLst>
          </p:cNvPr>
          <p:cNvGraphicFramePr>
            <a:graphicFrameLocks noGrp="1"/>
          </p:cNvGraphicFramePr>
          <p:nvPr>
            <p:extLst>
              <p:ext uri="{D42A27DB-BD31-4B8C-83A1-F6EECF244321}">
                <p14:modId xmlns:p14="http://schemas.microsoft.com/office/powerpoint/2010/main" val="2433624727"/>
              </p:ext>
            </p:extLst>
          </p:nvPr>
        </p:nvGraphicFramePr>
        <p:xfrm>
          <a:off x="2288881" y="1427652"/>
          <a:ext cx="6810650" cy="4344150"/>
        </p:xfrm>
        <a:graphic>
          <a:graphicData uri="http://schemas.openxmlformats.org/drawingml/2006/table">
            <a:tbl>
              <a:tblPr firstRow="1" bandRow="1">
                <a:tableStyleId>{5C22544A-7EE6-4342-B048-85BDC9FD1C3A}</a:tableStyleId>
              </a:tblPr>
              <a:tblGrid>
                <a:gridCol w="1230088">
                  <a:extLst>
                    <a:ext uri="{9D8B030D-6E8A-4147-A177-3AD203B41FA5}">
                      <a16:colId xmlns:a16="http://schemas.microsoft.com/office/drawing/2014/main" val="3145363978"/>
                    </a:ext>
                  </a:extLst>
                </a:gridCol>
                <a:gridCol w="366767">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4170490">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 : NTT mode / 1 : INTT mode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NTT_in_u</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NTT_in_d</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由待轉換的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out_ready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轉換完成資料開始輸出的指示信號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NTT_out_u</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NTT_out_d</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轉換完成資料輸出</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至指定</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NTT_addr</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指定輸出的</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位址</a:t>
                      </a:r>
                      <a:endPar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bl>
          </a:graphicData>
        </a:graphic>
      </p:graphicFrame>
    </p:spTree>
    <p:extLst>
      <p:ext uri="{BB962C8B-B14F-4D97-AF65-F5344CB8AC3E}">
        <p14:creationId xmlns:p14="http://schemas.microsoft.com/office/powerpoint/2010/main" val="26416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320065" cy="400110"/>
            <a:chOff x="568442" y="319364"/>
            <a:chExt cx="332006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22254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NTT_INTT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pic>
        <p:nvPicPr>
          <p:cNvPr id="5" name="圖片 4">
            <a:extLst>
              <a:ext uri="{FF2B5EF4-FFF2-40B4-BE49-F238E27FC236}">
                <a16:creationId xmlns:a16="http://schemas.microsoft.com/office/drawing/2014/main" id="{867FD7A0-1C54-469F-B885-FCA903BAF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895823"/>
            <a:ext cx="11520000" cy="3066353"/>
          </a:xfrm>
          <a:prstGeom prst="rect">
            <a:avLst/>
          </a:prstGeom>
        </p:spPr>
      </p:pic>
    </p:spTree>
    <p:extLst>
      <p:ext uri="{BB962C8B-B14F-4D97-AF65-F5344CB8AC3E}">
        <p14:creationId xmlns:p14="http://schemas.microsoft.com/office/powerpoint/2010/main" val="56362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734135" cy="400110"/>
            <a:chOff x="568442" y="319364"/>
            <a:chExt cx="273413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63661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pic>
        <p:nvPicPr>
          <p:cNvPr id="5" name="圖片 4">
            <a:extLst>
              <a:ext uri="{FF2B5EF4-FFF2-40B4-BE49-F238E27FC236}">
                <a16:creationId xmlns:a16="http://schemas.microsoft.com/office/drawing/2014/main" id="{8CA95077-4CEF-4D64-95AC-FA4B67255AAE}"/>
              </a:ext>
            </a:extLst>
          </p:cNvPr>
          <p:cNvPicPr>
            <a:picLocks noChangeAspect="1"/>
          </p:cNvPicPr>
          <p:nvPr/>
        </p:nvPicPr>
        <p:blipFill rotWithShape="1">
          <a:blip r:embed="rId3"/>
          <a:srcRect l="231" r="-1"/>
          <a:stretch/>
        </p:blipFill>
        <p:spPr>
          <a:xfrm>
            <a:off x="336000" y="1070749"/>
            <a:ext cx="11520000" cy="4992427"/>
          </a:xfrm>
          <a:prstGeom prst="rect">
            <a:avLst/>
          </a:prstGeom>
        </p:spPr>
      </p:pic>
    </p:spTree>
    <p:extLst>
      <p:ext uri="{BB962C8B-B14F-4D97-AF65-F5344CB8AC3E}">
        <p14:creationId xmlns:p14="http://schemas.microsoft.com/office/powerpoint/2010/main" val="389401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83215" cy="400110"/>
            <a:chOff x="568442" y="319364"/>
            <a:chExt cx="288321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856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pic>
        <p:nvPicPr>
          <p:cNvPr id="4" name="圖片 3">
            <a:extLst>
              <a:ext uri="{FF2B5EF4-FFF2-40B4-BE49-F238E27FC236}">
                <a16:creationId xmlns:a16="http://schemas.microsoft.com/office/drawing/2014/main" id="{2E16898C-9326-4B43-A3CB-E0D901DF294B}"/>
              </a:ext>
            </a:extLst>
          </p:cNvPr>
          <p:cNvPicPr>
            <a:picLocks noChangeAspect="1"/>
          </p:cNvPicPr>
          <p:nvPr/>
        </p:nvPicPr>
        <p:blipFill>
          <a:blip r:embed="rId3"/>
          <a:stretch>
            <a:fillRect/>
          </a:stretch>
        </p:blipFill>
        <p:spPr>
          <a:xfrm>
            <a:off x="572859" y="1059718"/>
            <a:ext cx="11046281" cy="1822938"/>
          </a:xfrm>
          <a:prstGeom prst="rect">
            <a:avLst/>
          </a:prstGeom>
        </p:spPr>
      </p:pic>
      <p:pic>
        <p:nvPicPr>
          <p:cNvPr id="6" name="圖片 5">
            <a:extLst>
              <a:ext uri="{FF2B5EF4-FFF2-40B4-BE49-F238E27FC236}">
                <a16:creationId xmlns:a16="http://schemas.microsoft.com/office/drawing/2014/main" id="{5DB694EC-FF89-4563-90A5-14D849EEE37F}"/>
              </a:ext>
            </a:extLst>
          </p:cNvPr>
          <p:cNvPicPr>
            <a:picLocks noChangeAspect="1"/>
          </p:cNvPicPr>
          <p:nvPr/>
        </p:nvPicPr>
        <p:blipFill>
          <a:blip r:embed="rId4"/>
          <a:stretch>
            <a:fillRect/>
          </a:stretch>
        </p:blipFill>
        <p:spPr>
          <a:xfrm>
            <a:off x="1684797" y="3154319"/>
            <a:ext cx="8566961" cy="2540070"/>
          </a:xfrm>
          <a:prstGeom prst="rect">
            <a:avLst/>
          </a:prstGeom>
        </p:spPr>
      </p:pic>
      <p:sp>
        <p:nvSpPr>
          <p:cNvPr id="7" name="矩形 6">
            <a:extLst>
              <a:ext uri="{FF2B5EF4-FFF2-40B4-BE49-F238E27FC236}">
                <a16:creationId xmlns:a16="http://schemas.microsoft.com/office/drawing/2014/main" id="{5A4809B5-8351-497F-88FD-BD08A8753125}"/>
              </a:ext>
            </a:extLst>
          </p:cNvPr>
          <p:cNvSpPr/>
          <p:nvPr/>
        </p:nvSpPr>
        <p:spPr>
          <a:xfrm>
            <a:off x="8374380" y="538734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8E87B2C-7736-4B34-A141-CC2884268815}"/>
              </a:ext>
            </a:extLst>
          </p:cNvPr>
          <p:cNvSpPr/>
          <p:nvPr/>
        </p:nvSpPr>
        <p:spPr>
          <a:xfrm>
            <a:off x="10848975" y="239077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endCxn id="7" idx="0"/>
          </p:cNvCxnSpPr>
          <p:nvPr/>
        </p:nvCxnSpPr>
        <p:spPr>
          <a:xfrm>
            <a:off x="9306560" y="5387340"/>
            <a:ext cx="6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7" idx="0"/>
            <a:endCxn id="11" idx="2"/>
          </p:cNvCxnSpPr>
          <p:nvPr/>
        </p:nvCxnSpPr>
        <p:spPr>
          <a:xfrm flipV="1">
            <a:off x="9313069" y="2754630"/>
            <a:ext cx="1837849" cy="26327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6619875" y="1270634"/>
            <a:ext cx="603886" cy="363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52600" y="41148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91289" y="1634490"/>
            <a:ext cx="4230529" cy="248031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5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pic>
        <p:nvPicPr>
          <p:cNvPr id="3" name="圖片 2">
            <a:extLst>
              <a:ext uri="{FF2B5EF4-FFF2-40B4-BE49-F238E27FC236}">
                <a16:creationId xmlns:a16="http://schemas.microsoft.com/office/drawing/2014/main" id="{E5B9F581-92B7-4069-8D01-0827F0B12D87}"/>
              </a:ext>
            </a:extLst>
          </p:cNvPr>
          <p:cNvPicPr>
            <a:picLocks noChangeAspect="1"/>
          </p:cNvPicPr>
          <p:nvPr/>
        </p:nvPicPr>
        <p:blipFill>
          <a:blip r:embed="rId3"/>
          <a:stretch>
            <a:fillRect/>
          </a:stretch>
        </p:blipFill>
        <p:spPr>
          <a:xfrm>
            <a:off x="336000" y="938637"/>
            <a:ext cx="11520000" cy="4980725"/>
          </a:xfrm>
          <a:prstGeom prst="rect">
            <a:avLst/>
          </a:prstGeom>
        </p:spPr>
      </p:pic>
    </p:spTree>
    <p:extLst>
      <p:ext uri="{BB962C8B-B14F-4D97-AF65-F5344CB8AC3E}">
        <p14:creationId xmlns:p14="http://schemas.microsoft.com/office/powerpoint/2010/main" val="2141615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920DC1AB-3E43-4A17-A7C5-1E02AB245226}"/>
              </a:ext>
            </a:extLst>
          </p:cNvPr>
          <p:cNvPicPr>
            <a:picLocks noChangeAspect="1"/>
          </p:cNvPicPr>
          <p:nvPr/>
        </p:nvPicPr>
        <p:blipFill>
          <a:blip r:embed="rId3"/>
          <a:stretch>
            <a:fillRect/>
          </a:stretch>
        </p:blipFill>
        <p:spPr>
          <a:xfrm>
            <a:off x="1041082" y="3836231"/>
            <a:ext cx="10080000" cy="2224903"/>
          </a:xfrm>
          <a:prstGeom prst="rect">
            <a:avLst/>
          </a:prstGeom>
        </p:spPr>
      </p:pic>
      <p:pic>
        <p:nvPicPr>
          <p:cNvPr id="3" name="圖片 2">
            <a:extLst>
              <a:ext uri="{FF2B5EF4-FFF2-40B4-BE49-F238E27FC236}">
                <a16:creationId xmlns:a16="http://schemas.microsoft.com/office/drawing/2014/main" id="{16176280-DB49-48EA-A884-5C583D3E92C2}"/>
              </a:ext>
            </a:extLst>
          </p:cNvPr>
          <p:cNvPicPr>
            <a:picLocks noChangeAspect="1"/>
          </p:cNvPicPr>
          <p:nvPr/>
        </p:nvPicPr>
        <p:blipFill>
          <a:blip r:embed="rId4"/>
          <a:stretch>
            <a:fillRect/>
          </a:stretch>
        </p:blipFill>
        <p:spPr>
          <a:xfrm>
            <a:off x="1041082" y="833941"/>
            <a:ext cx="10080000" cy="2551898"/>
          </a:xfrm>
          <a:prstGeom prst="rect">
            <a:avLst/>
          </a:prstGeom>
        </p:spPr>
      </p:pic>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819095" cy="400110"/>
            <a:chOff x="568442" y="319364"/>
            <a:chExt cx="2819095"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7215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 – Timing Diagram</a:t>
              </a: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
        <p:nvSpPr>
          <p:cNvPr id="11" name="矩形 10">
            <a:extLst>
              <a:ext uri="{FF2B5EF4-FFF2-40B4-BE49-F238E27FC236}">
                <a16:creationId xmlns:a16="http://schemas.microsoft.com/office/drawing/2014/main" id="{48E87B2C-7736-4B34-A141-CC2884268815}"/>
              </a:ext>
            </a:extLst>
          </p:cNvPr>
          <p:cNvSpPr/>
          <p:nvPr/>
        </p:nvSpPr>
        <p:spPr>
          <a:xfrm>
            <a:off x="7580316" y="2109890"/>
            <a:ext cx="687384" cy="419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E342E9E-B526-40F6-B3BE-631138F380D5}"/>
              </a:ext>
            </a:extLst>
          </p:cNvPr>
          <p:cNvCxnSpPr>
            <a:cxnSpLocks/>
          </p:cNvCxnSpPr>
          <p:nvPr/>
        </p:nvCxnSpPr>
        <p:spPr>
          <a:xfrm flipH="1" flipV="1">
            <a:off x="9995975" y="5855970"/>
            <a:ext cx="6510" cy="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E1A5B28-03F8-4634-93E5-1EE05D513DA1}"/>
              </a:ext>
            </a:extLst>
          </p:cNvPr>
          <p:cNvCxnSpPr>
            <a:cxnSpLocks/>
            <a:stCxn id="26" idx="0"/>
            <a:endCxn id="11" idx="2"/>
          </p:cNvCxnSpPr>
          <p:nvPr/>
        </p:nvCxnSpPr>
        <p:spPr>
          <a:xfrm flipH="1" flipV="1">
            <a:off x="7924008" y="2529840"/>
            <a:ext cx="2078477" cy="33413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DBF4BCB-52AF-4F4E-9E65-329C78017C65}"/>
              </a:ext>
            </a:extLst>
          </p:cNvPr>
          <p:cNvSpPr/>
          <p:nvPr/>
        </p:nvSpPr>
        <p:spPr>
          <a:xfrm>
            <a:off x="4909184" y="862964"/>
            <a:ext cx="676275" cy="41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A3DE96-7904-4C7E-962D-9619EFAF3DD6}"/>
              </a:ext>
            </a:extLst>
          </p:cNvPr>
          <p:cNvSpPr/>
          <p:nvPr/>
        </p:nvSpPr>
        <p:spPr>
          <a:xfrm>
            <a:off x="1742440" y="5054600"/>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35529EE5-4368-464A-8FC3-A9520573D4F7}"/>
              </a:ext>
            </a:extLst>
          </p:cNvPr>
          <p:cNvCxnSpPr>
            <a:cxnSpLocks/>
            <a:stCxn id="18" idx="0"/>
            <a:endCxn id="17" idx="2"/>
          </p:cNvCxnSpPr>
          <p:nvPr/>
        </p:nvCxnSpPr>
        <p:spPr>
          <a:xfrm flipV="1">
            <a:off x="2681129" y="1276350"/>
            <a:ext cx="2566193" cy="37782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E3B5F9-70C3-4071-A646-0BA2A2C2AC7A}"/>
              </a:ext>
            </a:extLst>
          </p:cNvPr>
          <p:cNvSpPr/>
          <p:nvPr/>
        </p:nvSpPr>
        <p:spPr>
          <a:xfrm>
            <a:off x="9063796" y="5871152"/>
            <a:ext cx="1877378"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2281127" cy="400110"/>
            <a:chOff x="568442" y="319364"/>
            <a:chExt cx="2281127"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18361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439933"/>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For a 46-bit value s, modular reduction is performed recursively by exploiting the relation :</a:t>
                </a:r>
              </a:p>
              <a:p>
                <a:pPr>
                  <a:lnSpc>
                    <a:spcPct val="200000"/>
                  </a:lnSpc>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cs typeface="Times New Roman" panose="02020603050405020304" pitchFamily="18" charset="0"/>
                            </a:rPr>
                            <m:t>23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13</m:t>
                          </m:r>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−1 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i="1">
                          <a:latin typeface="Cambria Math" panose="02040503050406030204" pitchFamily="18" charset="0"/>
                          <a:ea typeface="Cambria Math" panose="02040503050406030204" pitchFamily="18" charset="0"/>
                          <a:cs typeface="Times New Roman" panose="02020603050405020304" pitchFamily="18" charset="0"/>
                        </a:rPr>
                        <m:t> </m:t>
                      </m:r>
                      <m:r>
                        <a:rPr lang="en-US" altLang="zh-TW" i="1">
                          <a:latin typeface="Cambria Math" panose="02040503050406030204" pitchFamily="18" charset="0"/>
                          <a:ea typeface="Cambria Math" panose="02040503050406030204" pitchFamily="18" charset="0"/>
                          <a:cs typeface="Times New Roman" panose="02020603050405020304" pitchFamily="18" charset="0"/>
                        </a:rPr>
                        <m:t>𝑞</m:t>
                      </m:r>
                    </m:oMath>
                  </m:oMathPara>
                </a14:m>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 The reduction ensures that the result falls within the interval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2</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allowing for adjustments by adding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negative or subtracting </a:t>
                </a:r>
                <a:r>
                  <a:rPr lang="zh-TW" altLang="en-US" dirty="0">
                    <a:latin typeface="Times New Roman" panose="02020603050405020304" pitchFamily="18" charset="0"/>
                    <a:cs typeface="Times New Roman" panose="02020603050405020304" pitchFamily="18" charset="0"/>
                  </a:rPr>
                  <a:t>𝑞</a:t>
                </a:r>
                <a:r>
                  <a:rPr lang="en-US" altLang="zh-TW" dirty="0">
                    <a:latin typeface="Times New Roman" panose="02020603050405020304" pitchFamily="18" charset="0"/>
                    <a:cs typeface="Times New Roman" panose="02020603050405020304" pitchFamily="18" charset="0"/>
                  </a:rPr>
                  <a:t> if positive.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After performing necessary additions or subtractions with q of the reduced result, the final output is determined by selecting the non-negative value.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Each BU module contains one, and there are eight BU modules, requiring a total of eight modular reduction modules.</a:t>
                </a: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720898" y="779087"/>
                <a:ext cx="9784763" cy="4439933"/>
              </a:xfrm>
              <a:prstGeom prst="rect">
                <a:avLst/>
              </a:prstGeom>
              <a:blipFill>
                <a:blip r:embed="rId3"/>
                <a:stretch>
                  <a:fillRect l="-374" b="-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2601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945318" cy="400110"/>
            <a:chOff x="568442" y="319364"/>
            <a:chExt cx="494531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8478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Mathematical Derivation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
        <p:nvSpPr>
          <p:cNvPr id="3" name="矩形 2">
            <a:extLst>
              <a:ext uri="{FF2B5EF4-FFF2-40B4-BE49-F238E27FC236}">
                <a16:creationId xmlns:a16="http://schemas.microsoft.com/office/drawing/2014/main" id="{F9C3529C-25F8-45AA-8561-4F70E17AF2CF}"/>
              </a:ext>
            </a:extLst>
          </p:cNvPr>
          <p:cNvSpPr/>
          <p:nvPr/>
        </p:nvSpPr>
        <p:spPr>
          <a:xfrm>
            <a:off x="928241" y="1009228"/>
            <a:ext cx="10335518" cy="4307398"/>
          </a:xfrm>
          <a:prstGeom prst="rect">
            <a:avLst/>
          </a:prstGeom>
        </p:spPr>
        <p:txBody>
          <a:bodyPr wrap="square">
            <a:spAutoFit/>
          </a:bodyPr>
          <a:lstStyle/>
          <a:p>
            <a:pPr>
              <a:lnSpc>
                <a:spcPct val="200000"/>
              </a:lnSpc>
            </a:pPr>
            <a:r>
              <a:rPr lang="pl-PL" altLang="zh-TW" sz="2000" dirty="0">
                <a:latin typeface="Times New Roman" panose="02020603050405020304" pitchFamily="18" charset="0"/>
                <a:cs typeface="Times New Roman" panose="02020603050405020304" pitchFamily="18" charset="0"/>
              </a:rPr>
              <a:t>s[45 : 0] ≡ 2²³s[45 : 23] + s[22 : 0] ≡ 2¹³s[45 : 23] − s[45 : 23] + s[22 : 0]</a:t>
            </a:r>
          </a:p>
          <a:p>
            <a:pPr lvl="2">
              <a:lnSpc>
                <a:spcPct val="200000"/>
              </a:lnSpc>
            </a:pPr>
            <a:r>
              <a:rPr lang="pl-PL" altLang="zh-TW" sz="2000" dirty="0">
                <a:latin typeface="Times New Roman" panose="02020603050405020304" pitchFamily="18" charset="0"/>
                <a:cs typeface="Times New Roman" panose="02020603050405020304" pitchFamily="18" charset="0"/>
              </a:rPr>
              <a:t>≡ 2²³s[45 : 33] + 2¹³s[32 : 23]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2²³s[45 : 43] + 2¹³ (s[42 : 33] + s[32 : 23])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 (s[45 : 43] + s[42 : 33] + s[32 : 23]) − (s[45 : 43] + s[45 : 33] + s[45 : 23]) + z</a:t>
            </a:r>
          </a:p>
          <a:p>
            <a:pPr lvl="2">
              <a:lnSpc>
                <a:spcPct val="200000"/>
              </a:lnSpc>
            </a:pPr>
            <a:r>
              <a:rPr lang="pl-PL" altLang="zh-TW" sz="2000" dirty="0">
                <a:latin typeface="Times New Roman" panose="02020603050405020304" pitchFamily="18" charset="0"/>
                <a:cs typeface="Times New Roman" panose="02020603050405020304" pitchFamily="18" charset="0"/>
              </a:rPr>
              <a:t>≡ 2¹³x − y + z ≡ 2²³x[11 : 10] + 2¹³x[9 : 0] − y + z</a:t>
            </a:r>
          </a:p>
          <a:p>
            <a:pPr lvl="2">
              <a:lnSpc>
                <a:spcPct val="200000"/>
              </a:lnSpc>
            </a:pPr>
            <a:r>
              <a:rPr lang="pl-PL" altLang="zh-TW" sz="2000" dirty="0">
                <a:latin typeface="Times New Roman" panose="02020603050405020304" pitchFamily="18" charset="0"/>
                <a:cs typeface="Times New Roman" panose="02020603050405020304" pitchFamily="18" charset="0"/>
              </a:rPr>
              <a:t>≡ 2¹³ (x[11 : 10] + x[9 : 0]) − (y + x[11 : 10]) + z </a:t>
            </a:r>
            <a:r>
              <a:rPr lang="en-US" altLang="zh-TW" sz="2000" dirty="0">
                <a:latin typeface="Times New Roman" panose="02020603050405020304" pitchFamily="18" charset="0"/>
                <a:cs typeface="Times New Roman" panose="02020603050405020304" pitchFamily="18" charset="0"/>
              </a:rPr>
              <a:t>(</a:t>
            </a:r>
            <a:r>
              <a:rPr lang="pl-PL" altLang="zh-TW" sz="2000" dirty="0">
                <a:latin typeface="Times New Roman" panose="02020603050405020304" pitchFamily="18" charset="0"/>
                <a:cs typeface="Times New Roman" panose="02020603050405020304" pitchFamily="18" charset="0"/>
              </a:rPr>
              <a:t>mod q</a:t>
            </a:r>
            <a:r>
              <a:rPr lang="en-US" altLang="zh-TW" sz="2000" dirty="0">
                <a:latin typeface="Times New Roman" panose="02020603050405020304" pitchFamily="18" charset="0"/>
                <a:cs typeface="Times New Roman" panose="02020603050405020304" pitchFamily="18" charset="0"/>
              </a:rPr>
              <a:t>)</a:t>
            </a:r>
            <a:endParaRPr lang="pl-PL"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0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3996340" cy="400110"/>
            <a:chOff x="568442" y="319364"/>
            <a:chExt cx="399634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38988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pic>
        <p:nvPicPr>
          <p:cNvPr id="5" name="圖片 4">
            <a:extLst>
              <a:ext uri="{FF2B5EF4-FFF2-40B4-BE49-F238E27FC236}">
                <a16:creationId xmlns:a16="http://schemas.microsoft.com/office/drawing/2014/main" id="{11924408-3213-43BC-9609-FF49811A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1683966"/>
            <a:ext cx="11520000" cy="3895855"/>
          </a:xfrm>
          <a:prstGeom prst="rect">
            <a:avLst/>
          </a:prstGeom>
        </p:spPr>
      </p:pic>
    </p:spTree>
    <p:extLst>
      <p:ext uri="{BB962C8B-B14F-4D97-AF65-F5344CB8AC3E}">
        <p14:creationId xmlns:p14="http://schemas.microsoft.com/office/powerpoint/2010/main" val="413697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4237560" cy="400110"/>
            <a:chOff x="568442" y="319364"/>
            <a:chExt cx="423756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4140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Reduction – Timing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pic>
        <p:nvPicPr>
          <p:cNvPr id="14" name="圖片 13">
            <a:extLst>
              <a:ext uri="{FF2B5EF4-FFF2-40B4-BE49-F238E27FC236}">
                <a16:creationId xmlns:a16="http://schemas.microsoft.com/office/drawing/2014/main" id="{46A828CE-B480-4C09-8240-CEE5368B3EE9}"/>
              </a:ext>
            </a:extLst>
          </p:cNvPr>
          <p:cNvPicPr>
            <a:picLocks noChangeAspect="1"/>
          </p:cNvPicPr>
          <p:nvPr/>
        </p:nvPicPr>
        <p:blipFill>
          <a:blip r:embed="rId3"/>
          <a:stretch>
            <a:fillRect/>
          </a:stretch>
        </p:blipFill>
        <p:spPr>
          <a:xfrm>
            <a:off x="1261388" y="1302564"/>
            <a:ext cx="9669224" cy="3267531"/>
          </a:xfrm>
          <a:prstGeom prst="rect">
            <a:avLst/>
          </a:prstGeom>
        </p:spPr>
      </p:pic>
      <p:sp>
        <p:nvSpPr>
          <p:cNvPr id="3" name="矩形 2">
            <a:extLst>
              <a:ext uri="{FF2B5EF4-FFF2-40B4-BE49-F238E27FC236}">
                <a16:creationId xmlns:a16="http://schemas.microsoft.com/office/drawing/2014/main" id="{172FA744-8915-4BBD-8388-576CA16B4E4A}"/>
              </a:ext>
            </a:extLst>
          </p:cNvPr>
          <p:cNvSpPr/>
          <p:nvPr/>
        </p:nvSpPr>
        <p:spPr>
          <a:xfrm>
            <a:off x="1261388" y="1641513"/>
            <a:ext cx="9669224" cy="473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1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44</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499393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Butterfly Unit is formed based on the symmetry and parity properties in NTT and INTT computations.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For a pair of input numbers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together with a corresponding twiddle factor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butterfly operation in a finite field (modulo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𝑝</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proceeds as follows:</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𝑥</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algn="ctr">
              <a:lnSpc>
                <a:spcPct val="200000"/>
              </a:lnSpc>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𝑦</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𝑎−𝑤</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𝑏</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mod  q</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The structures of NTT and INTT are similar, but the twiddle factors used in INTT are the modular inverses of those in NTT. A normalization factor must also be applied at the end.</a:t>
            </a:r>
          </a:p>
          <a:p>
            <a:pPr marL="285750" indent="-28575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Eight BU modules are used in the NTT/INTT of the thesis.</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4608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68678" cy="400110"/>
            <a:chOff x="568442" y="319364"/>
            <a:chExt cx="246867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7116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pic>
        <p:nvPicPr>
          <p:cNvPr id="5" name="圖片 4">
            <a:extLst>
              <a:ext uri="{FF2B5EF4-FFF2-40B4-BE49-F238E27FC236}">
                <a16:creationId xmlns:a16="http://schemas.microsoft.com/office/drawing/2014/main" id="{E8D13D5C-201B-4351-9B78-753EBF3E1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0" y="952886"/>
            <a:ext cx="11520000" cy="4952227"/>
          </a:xfrm>
          <a:prstGeom prst="rect">
            <a:avLst/>
          </a:prstGeom>
        </p:spPr>
      </p:pic>
    </p:spTree>
    <p:extLst>
      <p:ext uri="{BB962C8B-B14F-4D97-AF65-F5344CB8AC3E}">
        <p14:creationId xmlns:p14="http://schemas.microsoft.com/office/powerpoint/2010/main" val="244930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639652" cy="400110"/>
            <a:chOff x="568442" y="319364"/>
            <a:chExt cx="639652"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4213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74F2C65-5BD7-11A7-E25E-49273E32F2C9}"/>
                  </a:ext>
                </a:extLst>
              </p:cNvPr>
              <p:cNvSpPr txBox="1"/>
              <p:nvPr/>
            </p:nvSpPr>
            <p:spPr>
              <a:xfrm>
                <a:off x="937027" y="1027443"/>
                <a:ext cx="10349809"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To match the butterfly structure, the output of each stage's BU is reordered accordingly.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There are a total of 7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where 1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 in our implemented NTT and INTT.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 NTT/INTT, the MEM depth of each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Stage is different:</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2×((8−i)−1) </a:t>
                </a:r>
              </a:p>
              <a:p>
                <a:pPr lvl="1" algn="ctr">
                  <a:lnSpc>
                    <a:spcPct val="200000"/>
                  </a:lnSpc>
                  <a:tabLst>
                    <a:tab pos="6453188" algn="l"/>
                  </a:tabLst>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INTT :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MEM_Depth_i</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2×(i−1)</a:t>
                </a:r>
              </a:p>
              <a:p>
                <a:pPr lvl="1" algn="ctr">
                  <a:lnSpc>
                    <a:spcPct val="200000"/>
                  </a:lnSpc>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374F2C65-5BD7-11A7-E25E-49273E32F2C9}"/>
                  </a:ext>
                </a:extLst>
              </p:cNvPr>
              <p:cNvSpPr txBox="1">
                <a:spLocks noRot="1" noChangeAspect="1" noMove="1" noResize="1" noEditPoints="1" noAdjustHandles="1" noChangeArrowheads="1" noChangeShapeType="1" noTextEdit="1"/>
              </p:cNvSpPr>
              <p:nvPr/>
            </p:nvSpPr>
            <p:spPr>
              <a:xfrm>
                <a:off x="937027" y="1027443"/>
                <a:ext cx="10349809" cy="3331938"/>
              </a:xfrm>
              <a:prstGeom prst="rect">
                <a:avLst/>
              </a:prstGeom>
              <a:blipFill>
                <a:blip r:embed="rId3"/>
                <a:stretch>
                  <a:fillRect l="-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878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539210" cy="400110"/>
            <a:chOff x="568442" y="319364"/>
            <a:chExt cx="2539210"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441694"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RUi</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pic>
        <p:nvPicPr>
          <p:cNvPr id="4" name="圖片 3">
            <a:extLst>
              <a:ext uri="{FF2B5EF4-FFF2-40B4-BE49-F238E27FC236}">
                <a16:creationId xmlns:a16="http://schemas.microsoft.com/office/drawing/2014/main" id="{14890484-F077-489C-9748-6A60629A8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2064000"/>
            <a:ext cx="10800000" cy="2730000"/>
          </a:xfrm>
          <a:prstGeom prst="rect">
            <a:avLst/>
          </a:prstGeom>
        </p:spPr>
      </p:pic>
    </p:spTree>
    <p:extLst>
      <p:ext uri="{BB962C8B-B14F-4D97-AF65-F5344CB8AC3E}">
        <p14:creationId xmlns:p14="http://schemas.microsoft.com/office/powerpoint/2010/main" val="171060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211416" cy="461665"/>
            <a:chOff x="568442" y="319364"/>
            <a:chExt cx="5211416"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11390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 of the SHA-3 function</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702663504"/>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d)=SPONGE[KECCAK−p[1600,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24],</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pad10∗1,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1600−c](M,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3272424" cy="461665"/>
            <a:chOff x="568442" y="319364"/>
            <a:chExt cx="3272424" cy="461666"/>
          </a:xfrm>
        </p:grpSpPr>
        <p:sp>
          <p:nvSpPr>
            <p:cNvPr id="55" name="文本框 23"/>
            <p:cNvSpPr txBox="1"/>
            <p:nvPr/>
          </p:nvSpPr>
          <p:spPr>
            <a:xfrm>
              <a:off x="665958" y="319364"/>
              <a:ext cx="3174908" cy="461666"/>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Fiat-Shamir with Aborts</a:t>
              </a:r>
              <a:endPar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2456886918"/>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+(2+n+m))*8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45873936"/>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3345873936"/>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63</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8B28-8D73-1D71-6D67-3B4626ED5B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4D4CC52-C02D-FFE4-40A6-A0A7B6DCC8EB}"/>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CD2701C1-31D0-17B9-51DC-195216CD281A}"/>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B9F58140-1C98-1CE7-4B6A-3189E389828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55909C89-629C-479C-5739-223AD3E30DCF}"/>
              </a:ext>
            </a:extLst>
          </p:cNvPr>
          <p:cNvGraphicFramePr>
            <a:graphicFrameLocks noGrp="1"/>
          </p:cNvGraphicFramePr>
          <p:nvPr>
            <p:extLst>
              <p:ext uri="{D42A27DB-BD31-4B8C-83A1-F6EECF244321}">
                <p14:modId xmlns:p14="http://schemas.microsoft.com/office/powerpoint/2010/main" val="4178709895"/>
              </p:ext>
            </p:extLst>
          </p:nvPr>
        </p:nvGraphicFramePr>
        <p:xfrm>
          <a:off x="568442" y="742914"/>
          <a:ext cx="11386133" cy="5891922"/>
        </p:xfrm>
        <a:graphic>
          <a:graphicData uri="http://schemas.openxmlformats.org/drawingml/2006/table">
            <a:tbl>
              <a:tblPr firstRow="1" bandRow="1">
                <a:tableStyleId>{5C22544A-7EE6-4342-B048-85BDC9FD1C3A}</a:tableStyleId>
              </a:tblPr>
              <a:tblGrid>
                <a:gridCol w="1369005">
                  <a:extLst>
                    <a:ext uri="{9D8B030D-6E8A-4147-A177-3AD203B41FA5}">
                      <a16:colId xmlns:a16="http://schemas.microsoft.com/office/drawing/2014/main" val="3145363978"/>
                    </a:ext>
                  </a:extLst>
                </a:gridCol>
                <a:gridCol w="1018374">
                  <a:extLst>
                    <a:ext uri="{9D8B030D-6E8A-4147-A177-3AD203B41FA5}">
                      <a16:colId xmlns:a16="http://schemas.microsoft.com/office/drawing/2014/main" val="1682622086"/>
                    </a:ext>
                  </a:extLst>
                </a:gridCol>
                <a:gridCol w="1294141">
                  <a:extLst>
                    <a:ext uri="{9D8B030D-6E8A-4147-A177-3AD203B41FA5}">
                      <a16:colId xmlns:a16="http://schemas.microsoft.com/office/drawing/2014/main" val="3288777230"/>
                    </a:ext>
                  </a:extLst>
                </a:gridCol>
                <a:gridCol w="1100659">
                  <a:extLst>
                    <a:ext uri="{9D8B030D-6E8A-4147-A177-3AD203B41FA5}">
                      <a16:colId xmlns:a16="http://schemas.microsoft.com/office/drawing/2014/main" val="2851598383"/>
                    </a:ext>
                  </a:extLst>
                </a:gridCol>
                <a:gridCol w="1100659">
                  <a:extLst>
                    <a:ext uri="{9D8B030D-6E8A-4147-A177-3AD203B41FA5}">
                      <a16:colId xmlns:a16="http://schemas.microsoft.com/office/drawing/2014/main" val="730799088"/>
                    </a:ext>
                  </a:extLst>
                </a:gridCol>
                <a:gridCol w="1100659">
                  <a:extLst>
                    <a:ext uri="{9D8B030D-6E8A-4147-A177-3AD203B41FA5}">
                      <a16:colId xmlns:a16="http://schemas.microsoft.com/office/drawing/2014/main" val="3392649446"/>
                    </a:ext>
                  </a:extLst>
                </a:gridCol>
                <a:gridCol w="1100659">
                  <a:extLst>
                    <a:ext uri="{9D8B030D-6E8A-4147-A177-3AD203B41FA5}">
                      <a16:colId xmlns:a16="http://schemas.microsoft.com/office/drawing/2014/main" val="655681671"/>
                    </a:ext>
                  </a:extLst>
                </a:gridCol>
                <a:gridCol w="1100659">
                  <a:extLst>
                    <a:ext uri="{9D8B030D-6E8A-4147-A177-3AD203B41FA5}">
                      <a16:colId xmlns:a16="http://schemas.microsoft.com/office/drawing/2014/main" val="4247082408"/>
                    </a:ext>
                  </a:extLst>
                </a:gridCol>
                <a:gridCol w="1100659">
                  <a:extLst>
                    <a:ext uri="{9D8B030D-6E8A-4147-A177-3AD203B41FA5}">
                      <a16:colId xmlns:a16="http://schemas.microsoft.com/office/drawing/2014/main" val="2726845353"/>
                    </a:ext>
                  </a:extLst>
                </a:gridCol>
                <a:gridCol w="1100659">
                  <a:extLst>
                    <a:ext uri="{9D8B030D-6E8A-4147-A177-3AD203B41FA5}">
                      <a16:colId xmlns:a16="http://schemas.microsoft.com/office/drawing/2014/main" val="1981261293"/>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MLDSA_mode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Stage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104782"/>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SignGen</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15386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239385"/>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SignVer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965727"/>
                  </a:ext>
                </a:extLst>
              </a:tr>
            </a:tbl>
          </a:graphicData>
        </a:graphic>
      </p:graphicFrame>
      <p:sp>
        <p:nvSpPr>
          <p:cNvPr id="2" name="投影片編號版面配置區 1">
            <a:extLst>
              <a:ext uri="{FF2B5EF4-FFF2-40B4-BE49-F238E27FC236}">
                <a16:creationId xmlns:a16="http://schemas.microsoft.com/office/drawing/2014/main" id="{0480FF8D-B044-2582-68E5-3FF8505EE97C}"/>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spTree>
    <p:extLst>
      <p:ext uri="{BB962C8B-B14F-4D97-AF65-F5344CB8AC3E}">
        <p14:creationId xmlns:p14="http://schemas.microsoft.com/office/powerpoint/2010/main" val="4046051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35B8-6F88-A272-4B06-16DC39DCE6D0}"/>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5937AEB-1E81-F194-6366-9A9506D14785}"/>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0ECB0F1E-D4FB-73F3-6C3A-80D78418EE43}"/>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62FA2DD0-2F53-1F4B-7783-C0D8ADF0EB14}"/>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3C1638B3-FCED-3B46-70C7-55F70D7A8849}"/>
              </a:ext>
            </a:extLst>
          </p:cNvPr>
          <p:cNvGraphicFramePr>
            <a:graphicFrameLocks noGrp="1"/>
          </p:cNvGraphicFramePr>
          <p:nvPr>
            <p:extLst>
              <p:ext uri="{D42A27DB-BD31-4B8C-83A1-F6EECF244321}">
                <p14:modId xmlns:p14="http://schemas.microsoft.com/office/powerpoint/2010/main" val="1666765644"/>
              </p:ext>
            </p:extLst>
          </p:nvPr>
        </p:nvGraphicFramePr>
        <p:xfrm>
          <a:off x="568442" y="1034330"/>
          <a:ext cx="10652010" cy="4789339"/>
        </p:xfrm>
        <a:graphic>
          <a:graphicData uri="http://schemas.openxmlformats.org/drawingml/2006/table">
            <a:tbl>
              <a:tblPr firstRow="1" bandRow="1">
                <a:tableStyleId>{5C22544A-7EE6-4342-B048-85BDC9FD1C3A}</a:tableStyleId>
              </a:tblPr>
              <a:tblGrid>
                <a:gridCol w="1166505">
                  <a:extLst>
                    <a:ext uri="{9D8B030D-6E8A-4147-A177-3AD203B41FA5}">
                      <a16:colId xmlns:a16="http://schemas.microsoft.com/office/drawing/2014/main" val="3145363978"/>
                    </a:ext>
                  </a:extLst>
                </a:gridCol>
                <a:gridCol w="1053945">
                  <a:extLst>
                    <a:ext uri="{9D8B030D-6E8A-4147-A177-3AD203B41FA5}">
                      <a16:colId xmlns:a16="http://schemas.microsoft.com/office/drawing/2014/main" val="1682622086"/>
                    </a:ext>
                  </a:extLst>
                </a:gridCol>
                <a:gridCol w="1053945">
                  <a:extLst>
                    <a:ext uri="{9D8B030D-6E8A-4147-A177-3AD203B41FA5}">
                      <a16:colId xmlns:a16="http://schemas.microsoft.com/office/drawing/2014/main" val="730799088"/>
                    </a:ext>
                  </a:extLst>
                </a:gridCol>
                <a:gridCol w="1053945">
                  <a:extLst>
                    <a:ext uri="{9D8B030D-6E8A-4147-A177-3AD203B41FA5}">
                      <a16:colId xmlns:a16="http://schemas.microsoft.com/office/drawing/2014/main" val="3392649446"/>
                    </a:ext>
                  </a:extLst>
                </a:gridCol>
                <a:gridCol w="1053945">
                  <a:extLst>
                    <a:ext uri="{9D8B030D-6E8A-4147-A177-3AD203B41FA5}">
                      <a16:colId xmlns:a16="http://schemas.microsoft.com/office/drawing/2014/main" val="655681671"/>
                    </a:ext>
                  </a:extLst>
                </a:gridCol>
                <a:gridCol w="1053945">
                  <a:extLst>
                    <a:ext uri="{9D8B030D-6E8A-4147-A177-3AD203B41FA5}">
                      <a16:colId xmlns:a16="http://schemas.microsoft.com/office/drawing/2014/main" val="4247082408"/>
                    </a:ext>
                  </a:extLst>
                </a:gridCol>
                <a:gridCol w="1053945">
                  <a:extLst>
                    <a:ext uri="{9D8B030D-6E8A-4147-A177-3AD203B41FA5}">
                      <a16:colId xmlns:a16="http://schemas.microsoft.com/office/drawing/2014/main" val="2726845353"/>
                    </a:ext>
                  </a:extLst>
                </a:gridCol>
                <a:gridCol w="1053945">
                  <a:extLst>
                    <a:ext uri="{9D8B030D-6E8A-4147-A177-3AD203B41FA5}">
                      <a16:colId xmlns:a16="http://schemas.microsoft.com/office/drawing/2014/main" val="1981261293"/>
                    </a:ext>
                  </a:extLst>
                </a:gridCol>
                <a:gridCol w="1053945">
                  <a:extLst>
                    <a:ext uri="{9D8B030D-6E8A-4147-A177-3AD203B41FA5}">
                      <a16:colId xmlns:a16="http://schemas.microsoft.com/office/drawing/2014/main" val="2895488327"/>
                    </a:ext>
                  </a:extLst>
                </a:gridCol>
                <a:gridCol w="1053945">
                  <a:extLst>
                    <a:ext uri="{9D8B030D-6E8A-4147-A177-3AD203B41FA5}">
                      <a16:colId xmlns:a16="http://schemas.microsoft.com/office/drawing/2014/main" val="3373599940"/>
                    </a:ext>
                  </a:extLst>
                </a:gridCol>
              </a:tblGrid>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Primitives</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 side</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 side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sha_byte_num</a:t>
                      </a:r>
                      <a:endPar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i="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i_last</a:t>
                      </a:r>
                      <a:r>
                        <a:rPr lang="en-US" altLang="zh-TW" sz="10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cycle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𝜉</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+x04+x04)</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seed_gen_index</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s1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27329">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Gen(s2)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Rho_prime</a:t>
                      </a: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s2_gen_index</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s2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Gen(A)</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𝜌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t1) = tr</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Rho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t1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(2+n+m) mod 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𝐾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𝑟𝑛𝑑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u)</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Gen(y)</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7</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y_gen_index</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𝜇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𝐰</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27329">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c_tilde</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380200"/>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Gen(c)_2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085543"/>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H(pk)</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100</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951528"/>
                  </a:ext>
                </a:extLst>
              </a:tr>
              <a:tr h="327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𝑡𝑟 </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𝑀</a:t>
                      </a: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′)_2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MLDSA_in_1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u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011</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0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325296"/>
                  </a:ext>
                </a:extLst>
              </a:tr>
            </a:tbl>
          </a:graphicData>
        </a:graphic>
      </p:graphicFrame>
      <p:sp>
        <p:nvSpPr>
          <p:cNvPr id="2" name="投影片編號版面配置區 1">
            <a:extLst>
              <a:ext uri="{FF2B5EF4-FFF2-40B4-BE49-F238E27FC236}">
                <a16:creationId xmlns:a16="http://schemas.microsoft.com/office/drawing/2014/main" id="{31E718DA-B0C3-189E-876E-857C362F8484}"/>
              </a:ext>
            </a:extLst>
          </p:cNvPr>
          <p:cNvSpPr>
            <a:spLocks noGrp="1"/>
          </p:cNvSpPr>
          <p:nvPr>
            <p:ph type="sldNum" sz="quarter" idx="12"/>
          </p:nvPr>
        </p:nvSpPr>
        <p:spPr>
          <a:xfrm>
            <a:off x="9448800" y="6492875"/>
            <a:ext cx="2743200" cy="365125"/>
          </a:xfrm>
        </p:spPr>
        <p:txBody>
          <a:bodyPr/>
          <a:lstStyle/>
          <a:p>
            <a:fld id="{565CE74E-AB26-4998-AD42-012C4C1AD076}" type="slidenum">
              <a:rPr lang="zh-CN" altLang="en-US" smtClean="0"/>
              <a:t>65</a:t>
            </a:fld>
            <a:endParaRPr lang="zh-CN" altLang="en-US" dirty="0"/>
          </a:p>
        </p:txBody>
      </p:sp>
    </p:spTree>
    <p:extLst>
      <p:ext uri="{BB962C8B-B14F-4D97-AF65-F5344CB8AC3E}">
        <p14:creationId xmlns:p14="http://schemas.microsoft.com/office/powerpoint/2010/main" val="2410184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pic>
        <p:nvPicPr>
          <p:cNvPr id="5" name="圖片 4">
            <a:extLst>
              <a:ext uri="{FF2B5EF4-FFF2-40B4-BE49-F238E27FC236}">
                <a16:creationId xmlns:a16="http://schemas.microsoft.com/office/drawing/2014/main" id="{D88434A4-669F-4A11-827E-F68D7624E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338" y="683300"/>
            <a:ext cx="10265323" cy="2091756"/>
          </a:xfrm>
          <a:prstGeom prst="rect">
            <a:avLst/>
          </a:prstGeom>
        </p:spPr>
      </p:pic>
      <p:pic>
        <p:nvPicPr>
          <p:cNvPr id="7" name="圖片 6">
            <a:extLst>
              <a:ext uri="{FF2B5EF4-FFF2-40B4-BE49-F238E27FC236}">
                <a16:creationId xmlns:a16="http://schemas.microsoft.com/office/drawing/2014/main" id="{B83527E7-039B-41AE-8B3D-B1842AD3F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256" y="2775056"/>
            <a:ext cx="8423485" cy="3999247"/>
          </a:xfrm>
          <a:prstGeom prst="rect">
            <a:avLst/>
          </a:prstGeom>
        </p:spPr>
      </p:pic>
    </p:spTree>
    <p:extLst>
      <p:ext uri="{BB962C8B-B14F-4D97-AF65-F5344CB8AC3E}">
        <p14:creationId xmlns:p14="http://schemas.microsoft.com/office/powerpoint/2010/main" val="2657034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241340259"/>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84204" cy="400110"/>
            <a:chOff x="568442" y="319364"/>
            <a:chExt cx="2984204"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866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Write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2440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550158" cy="400110"/>
            <a:chOff x="568442" y="319364"/>
            <a:chExt cx="155015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45264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Dependence</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Sampler</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3555825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08718" cy="400110"/>
            <a:chOff x="568442" y="319364"/>
            <a:chExt cx="12087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112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79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private keys s1 and s2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S_mode</a:t>
            </a:r>
            <a:r>
              <a:rPr lang="en-US" altLang="zh-TW" dirty="0">
                <a:latin typeface="Times New Roman" panose="02020603050405020304" pitchFamily="18" charset="0"/>
                <a:cs typeface="Times New Roman" panose="02020603050405020304" pitchFamily="18" charset="0"/>
              </a:rPr>
              <a:t> (0)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s0 or s1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s_sel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DC317FD9-8294-4A44-ADF0-099A524E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357668"/>
            <a:ext cx="6480000" cy="3380604"/>
          </a:xfrm>
          <a:prstGeom prst="rect">
            <a:avLst/>
          </a:prstGeom>
        </p:spPr>
      </p:pic>
    </p:spTree>
    <p:extLst>
      <p:ext uri="{BB962C8B-B14F-4D97-AF65-F5344CB8AC3E}">
        <p14:creationId xmlns:p14="http://schemas.microsoft.com/office/powerpoint/2010/main" val="4248860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37744" cy="400110"/>
            <a:chOff x="568442" y="319364"/>
            <a:chExt cx="303774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4022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80</a:t>
            </a:fld>
            <a:endParaRPr lang="zh-CN" altLang="en-US" dirty="0"/>
          </a:p>
        </p:txBody>
      </p:sp>
      <p:pic>
        <p:nvPicPr>
          <p:cNvPr id="5" name="圖片 4">
            <a:extLst>
              <a:ext uri="{FF2B5EF4-FFF2-40B4-BE49-F238E27FC236}">
                <a16:creationId xmlns:a16="http://schemas.microsoft.com/office/drawing/2014/main" id="{77B3F4F3-4822-44F8-AC3A-E2EBE0B18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3836"/>
            <a:ext cx="10800000" cy="4930435"/>
          </a:xfrm>
          <a:prstGeom prst="rect">
            <a:avLst/>
          </a:prstGeom>
        </p:spPr>
      </p:pic>
    </p:spTree>
    <p:extLst>
      <p:ext uri="{BB962C8B-B14F-4D97-AF65-F5344CB8AC3E}">
        <p14:creationId xmlns:p14="http://schemas.microsoft.com/office/powerpoint/2010/main" val="3261815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78606" cy="400110"/>
            <a:chOff x="568442" y="319364"/>
            <a:chExt cx="477860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8109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81</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334865768"/>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addr_z0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a:t>
                      </a:r>
                      <a:r>
                        <a:rPr lang="en-US" altLang="zh-TW" sz="1600" baseline="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Mem</a:t>
                      </a:r>
                      <a:r>
                        <a:rPr lang="zh-TW" altLang="en-US"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we_z1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z1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s0/s1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702617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65151" cy="400110"/>
            <a:chOff x="568442" y="319364"/>
            <a:chExt cx="316515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6763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ExpandS</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82</a:t>
            </a:fld>
            <a:endParaRPr lang="zh-CN" altLang="en-US" dirty="0"/>
          </a:p>
        </p:txBody>
      </p:sp>
      <p:pic>
        <p:nvPicPr>
          <p:cNvPr id="4" name="圖片 3">
            <a:extLst>
              <a:ext uri="{FF2B5EF4-FFF2-40B4-BE49-F238E27FC236}">
                <a16:creationId xmlns:a16="http://schemas.microsoft.com/office/drawing/2014/main" id="{5AA7F686-35D5-449B-A304-6ACBDED6508B}"/>
              </a:ext>
            </a:extLst>
          </p:cNvPr>
          <p:cNvPicPr>
            <a:picLocks noChangeAspect="1"/>
          </p:cNvPicPr>
          <p:nvPr/>
        </p:nvPicPr>
        <p:blipFill>
          <a:blip r:embed="rId3"/>
          <a:stretch>
            <a:fillRect/>
          </a:stretch>
        </p:blipFill>
        <p:spPr>
          <a:xfrm>
            <a:off x="1056000" y="719475"/>
            <a:ext cx="10080000" cy="5720176"/>
          </a:xfrm>
          <a:prstGeom prst="rect">
            <a:avLst/>
          </a:prstGeom>
        </p:spPr>
      </p:pic>
    </p:spTree>
    <p:extLst>
      <p:ext uri="{BB962C8B-B14F-4D97-AF65-F5344CB8AC3E}">
        <p14:creationId xmlns:p14="http://schemas.microsoft.com/office/powerpoint/2010/main" val="844921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251999" cy="400110"/>
            <a:chOff x="568442" y="319364"/>
            <a:chExt cx="125199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15448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83</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the required public keys A from the equation t = A * s1 + s2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(1)</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G_mode</a:t>
            </a:r>
            <a:r>
              <a:rPr lang="en-US" altLang="zh-TW" dirty="0">
                <a:latin typeface="Times New Roman" panose="02020603050405020304" pitchFamily="18" charset="0"/>
                <a:cs typeface="Times New Roman" panose="02020603050405020304" pitchFamily="18" charset="0"/>
              </a:rPr>
              <a:t> (SHAKE128)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A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7B9BE14-8C9E-4FEF-8BF4-CE781D025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67131"/>
            <a:ext cx="6480000" cy="3454343"/>
          </a:xfrm>
          <a:prstGeom prst="rect">
            <a:avLst/>
          </a:prstGeom>
        </p:spPr>
      </p:pic>
    </p:spTree>
    <p:extLst>
      <p:ext uri="{BB962C8B-B14F-4D97-AF65-F5344CB8AC3E}">
        <p14:creationId xmlns:p14="http://schemas.microsoft.com/office/powerpoint/2010/main" val="4247972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066855" cy="400110"/>
            <a:chOff x="568442" y="319364"/>
            <a:chExt cx="3066855"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2969339"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84</a:t>
            </a:fld>
            <a:endParaRPr lang="zh-CN" altLang="en-US" dirty="0"/>
          </a:p>
        </p:txBody>
      </p:sp>
      <p:pic>
        <p:nvPicPr>
          <p:cNvPr id="6" name="圖片 5">
            <a:extLst>
              <a:ext uri="{FF2B5EF4-FFF2-40B4-BE49-F238E27FC236}">
                <a16:creationId xmlns:a16="http://schemas.microsoft.com/office/drawing/2014/main" id="{0672A98E-DF56-4F88-BE74-7B56A62F3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0" y="1166583"/>
            <a:ext cx="10800000" cy="4925568"/>
          </a:xfrm>
          <a:prstGeom prst="rect">
            <a:avLst/>
          </a:prstGeom>
        </p:spPr>
      </p:pic>
    </p:spTree>
    <p:extLst>
      <p:ext uri="{BB962C8B-B14F-4D97-AF65-F5344CB8AC3E}">
        <p14:creationId xmlns:p14="http://schemas.microsoft.com/office/powerpoint/2010/main" val="787927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4743596" cy="400110"/>
            <a:chOff x="568442" y="319364"/>
            <a:chExt cx="4743596"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4646080"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85</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2156780735"/>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addr_A0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we_A1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2348789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194261" cy="400110"/>
            <a:chOff x="568442" y="319364"/>
            <a:chExt cx="31942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09674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86</a:t>
            </a:fld>
            <a:endParaRPr lang="zh-CN" altLang="en-US" dirty="0"/>
          </a:p>
        </p:txBody>
      </p:sp>
      <p:pic>
        <p:nvPicPr>
          <p:cNvPr id="3" name="圖片 2">
            <a:extLst>
              <a:ext uri="{FF2B5EF4-FFF2-40B4-BE49-F238E27FC236}">
                <a16:creationId xmlns:a16="http://schemas.microsoft.com/office/drawing/2014/main" id="{AF8D96C5-85D9-4A58-89C5-C0E0EAA47071}"/>
              </a:ext>
            </a:extLst>
          </p:cNvPr>
          <p:cNvPicPr>
            <a:picLocks noChangeAspect="1"/>
          </p:cNvPicPr>
          <p:nvPr/>
        </p:nvPicPr>
        <p:blipFill>
          <a:blip r:embed="rId3"/>
          <a:stretch>
            <a:fillRect/>
          </a:stretch>
        </p:blipFill>
        <p:spPr>
          <a:xfrm>
            <a:off x="696000" y="779087"/>
            <a:ext cx="10800000" cy="4303198"/>
          </a:xfrm>
          <a:prstGeom prst="rect">
            <a:avLst/>
          </a:prstGeom>
        </p:spPr>
      </p:pic>
    </p:spTree>
    <p:extLst>
      <p:ext uri="{BB962C8B-B14F-4D97-AF65-F5344CB8AC3E}">
        <p14:creationId xmlns:p14="http://schemas.microsoft.com/office/powerpoint/2010/main" val="135560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808241" cy="400110"/>
            <a:chOff x="568442" y="319364"/>
            <a:chExt cx="180824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710725"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87</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random vector y for computing the commitment value w = A * y</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A_mode</a:t>
            </a:r>
            <a:r>
              <a:rPr lang="en-US" altLang="zh-TW" dirty="0">
                <a:latin typeface="Times New Roman" panose="02020603050405020304" pitchFamily="18" charset="0"/>
                <a:cs typeface="Times New Roman" panose="02020603050405020304" pitchFamily="18" charset="0"/>
              </a:rPr>
              <a:t> (2)</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y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ABA8198-291B-419C-9BD3-A70A33AD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684" y="3331842"/>
            <a:ext cx="6480000" cy="3389632"/>
          </a:xfrm>
          <a:prstGeom prst="rect">
            <a:avLst/>
          </a:prstGeom>
        </p:spPr>
      </p:pic>
    </p:spTree>
    <p:extLst>
      <p:ext uri="{BB962C8B-B14F-4D97-AF65-F5344CB8AC3E}">
        <p14:creationId xmlns:p14="http://schemas.microsoft.com/office/powerpoint/2010/main" val="15778646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88</a:t>
            </a:fld>
            <a:endParaRPr lang="zh-CN" altLang="en-US" dirty="0"/>
          </a:p>
        </p:txBody>
      </p:sp>
      <p:sp>
        <p:nvSpPr>
          <p:cNvPr id="7" name="文字方塊 6">
            <a:extLst>
              <a:ext uri="{FF2B5EF4-FFF2-40B4-BE49-F238E27FC236}">
                <a16:creationId xmlns:a16="http://schemas.microsoft.com/office/drawing/2014/main" id="{396C6EE7-27C6-41A2-AE20-68659E890333}"/>
              </a:ext>
            </a:extLst>
          </p:cNvPr>
          <p:cNvSpPr txBox="1"/>
          <p:nvPr/>
        </p:nvSpPr>
        <p:spPr>
          <a:xfrm>
            <a:off x="267300" y="3182044"/>
            <a:ext cx="2510624" cy="3539430"/>
          </a:xfrm>
          <a:prstGeom prst="rect">
            <a:avLst/>
          </a:prstGeom>
          <a:noFill/>
        </p:spPr>
        <p:txBody>
          <a:bodyPr wrap="none" rtlCol="0">
            <a:spAutoFit/>
          </a:bodyPr>
          <a:lstStyle/>
          <a:p>
            <a:r>
              <a:rPr lang="en-US" altLang="zh-TW" sz="1000" b="1" dirty="0">
                <a:latin typeface="Times New Roman" panose="02020603050405020304" pitchFamily="18" charset="0"/>
                <a:cs typeface="Times New Roman" panose="02020603050405020304" pitchFamily="18" charset="0"/>
              </a:rPr>
              <a:t>Sign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s_round_0_in : </a:t>
            </a:r>
          </a:p>
          <a:p>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s_round_1_in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round_0:0],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[8-1:0]}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s_round_2_in :</a:t>
            </a:r>
          </a:p>
          <a:p>
            <a:r>
              <a:rPr lang="en-US" altLang="zh-TW" sz="800" dirty="0">
                <a:latin typeface="Times New Roman" panose="02020603050405020304" pitchFamily="18" charset="0"/>
                <a:cs typeface="Times New Roman" panose="02020603050405020304" pitchFamily="18" charset="0"/>
              </a:rPr>
              <a:t>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round_1:0],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[16-1:0]}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s_round_3_in : </a:t>
            </a:r>
          </a:p>
          <a:p>
            <a:r>
              <a:rPr lang="en-US" altLang="zh-TW" sz="800" dirty="0">
                <a:latin typeface="Times New Roman" panose="02020603050405020304" pitchFamily="18" charset="0"/>
                <a:cs typeface="Times New Roman" panose="02020603050405020304" pitchFamily="18" charset="0"/>
              </a:rPr>
              <a:t>{</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[1079 - round_2:0],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[24-1:0]}</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s_round_4_in : </a:t>
            </a:r>
          </a:p>
          <a:p>
            <a:r>
              <a:rPr lang="en-US" altLang="zh-TW" sz="800" dirty="0">
                <a:latin typeface="Times New Roman" panose="02020603050405020304" pitchFamily="18" charset="0"/>
                <a:cs typeface="Times New Roman" panose="02020603050405020304" pitchFamily="18" charset="0"/>
              </a:rPr>
              <a:t>{792'd0,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[255:0], </a:t>
            </a:r>
            <a:r>
              <a:rPr lang="en-US" altLang="zh-TW" sz="800" dirty="0" err="1">
                <a:latin typeface="Times New Roman" panose="02020603050405020304" pitchFamily="18" charset="0"/>
                <a:cs typeface="Times New Roman" panose="02020603050405020304" pitchFamily="18" charset="0"/>
              </a:rPr>
              <a:t>sampler_temp</a:t>
            </a:r>
            <a:r>
              <a:rPr lang="en-US" altLang="zh-TW" sz="800" dirty="0">
                <a:latin typeface="Times New Roman" panose="02020603050405020304" pitchFamily="18" charset="0"/>
                <a:cs typeface="Times New Roman" panose="02020603050405020304" pitchFamily="18" charset="0"/>
              </a:rPr>
              <a:t>[32-1:0]}: </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st_round_0_in : </a:t>
            </a:r>
          </a:p>
          <a:p>
            <a:r>
              <a:rPr lang="en-US" altLang="zh-TW" sz="800" dirty="0">
                <a:latin typeface="Times New Roman" panose="02020603050405020304" pitchFamily="18" charset="0"/>
                <a:cs typeface="Times New Roman" panose="02020603050405020304" pitchFamily="18" charset="0"/>
              </a:rPr>
              <a:t>{{(32 - 8){1'b0}},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1088 - 8]}</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st_round_1_in : </a:t>
            </a:r>
          </a:p>
          <a:p>
            <a:r>
              <a:rPr lang="en-US" altLang="zh-TW" sz="800" dirty="0">
                <a:latin typeface="Times New Roman" panose="02020603050405020304" pitchFamily="18" charset="0"/>
                <a:cs typeface="Times New Roman" panose="02020603050405020304" pitchFamily="18" charset="0"/>
              </a:rPr>
              <a:t>{{(32 - 16){1'b0}},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1088 - 16]}</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st_round_2_in : </a:t>
            </a:r>
          </a:p>
          <a:p>
            <a:r>
              <a:rPr lang="en-US" altLang="zh-TW" sz="800" dirty="0">
                <a:latin typeface="Times New Roman" panose="02020603050405020304" pitchFamily="18" charset="0"/>
                <a:cs typeface="Times New Roman" panose="02020603050405020304" pitchFamily="18" charset="0"/>
              </a:rPr>
              <a:t>{{(32 - 24){1'b0}},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1088 - 24]}</a:t>
            </a:r>
          </a:p>
          <a:p>
            <a:endParaRPr lang="en-US" altLang="zh-TW" sz="800" dirty="0">
              <a:latin typeface="Times New Roman" panose="02020603050405020304" pitchFamily="18" charset="0"/>
              <a:cs typeface="Times New Roman" panose="02020603050405020304" pitchFamily="18" charset="0"/>
            </a:endParaRPr>
          </a:p>
          <a:p>
            <a:r>
              <a:rPr lang="en-US" altLang="zh-TW" sz="800" dirty="0">
                <a:latin typeface="Times New Roman" panose="02020603050405020304" pitchFamily="18" charset="0"/>
                <a:cs typeface="Times New Roman" panose="02020603050405020304" pitchFamily="18" charset="0"/>
              </a:rPr>
              <a:t>st_round_3_in : </a:t>
            </a:r>
          </a:p>
          <a:p>
            <a:r>
              <a:rPr lang="en-US" altLang="zh-TW" sz="800" dirty="0">
                <a:latin typeface="Times New Roman" panose="02020603050405020304" pitchFamily="18" charset="0"/>
                <a:cs typeface="Times New Roman" panose="02020603050405020304" pitchFamily="18" charset="0"/>
              </a:rPr>
              <a:t>{{(32 - 32){1'b0}}, </a:t>
            </a:r>
            <a:r>
              <a:rPr lang="en-US" altLang="zh-TW" sz="800" dirty="0" err="1">
                <a:latin typeface="Times New Roman" panose="02020603050405020304" pitchFamily="18" charset="0"/>
                <a:cs typeface="Times New Roman" panose="02020603050405020304" pitchFamily="18" charset="0"/>
              </a:rPr>
              <a:t>sampler_in</a:t>
            </a:r>
            <a:r>
              <a:rPr lang="en-US" altLang="zh-TW" sz="800" dirty="0">
                <a:latin typeface="Times New Roman" panose="02020603050405020304" pitchFamily="18" charset="0"/>
                <a:cs typeface="Times New Roman" panose="02020603050405020304" pitchFamily="18" charset="0"/>
              </a:rPr>
              <a:t>[1088 - 1: 1088 - 32]}</a:t>
            </a:r>
            <a:endParaRPr lang="zh-TW" altLang="en-US" sz="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2B68F2A3-9E3C-4A86-8E72-46C990E45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041" y="719475"/>
            <a:ext cx="8640000" cy="6045000"/>
          </a:xfrm>
          <a:prstGeom prst="rect">
            <a:avLst/>
          </a:prstGeom>
        </p:spPr>
      </p:pic>
    </p:spTree>
    <p:extLst>
      <p:ext uri="{BB962C8B-B14F-4D97-AF65-F5344CB8AC3E}">
        <p14:creationId xmlns:p14="http://schemas.microsoft.com/office/powerpoint/2010/main" val="14035316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89</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3047968941"/>
              </p:ext>
            </p:extLst>
          </p:nvPr>
        </p:nvGraphicFramePr>
        <p:xfrm>
          <a:off x="1602712" y="835061"/>
          <a:ext cx="8986576" cy="5647545"/>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76503">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addr_y0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addr_y1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y0</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en_y1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we_y1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y1</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y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1817291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Expand</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MASK</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90</a:t>
            </a:fld>
            <a:endParaRPr lang="zh-CN" altLang="en-US" dirty="0"/>
          </a:p>
        </p:txBody>
      </p:sp>
      <p:pic>
        <p:nvPicPr>
          <p:cNvPr id="4" name="圖片 3">
            <a:extLst>
              <a:ext uri="{FF2B5EF4-FFF2-40B4-BE49-F238E27FC236}">
                <a16:creationId xmlns:a16="http://schemas.microsoft.com/office/drawing/2014/main" id="{217695E9-BBCD-46A1-A9D9-2F9ADACC993A}"/>
              </a:ext>
            </a:extLst>
          </p:cNvPr>
          <p:cNvPicPr>
            <a:picLocks noChangeAspect="1"/>
          </p:cNvPicPr>
          <p:nvPr/>
        </p:nvPicPr>
        <p:blipFill>
          <a:blip r:embed="rId3"/>
          <a:stretch>
            <a:fillRect/>
          </a:stretch>
        </p:blipFill>
        <p:spPr>
          <a:xfrm>
            <a:off x="336000" y="1620143"/>
            <a:ext cx="11520000" cy="3617714"/>
          </a:xfrm>
          <a:prstGeom prst="rect">
            <a:avLst/>
          </a:prstGeom>
        </p:spPr>
      </p:pic>
    </p:spTree>
    <p:extLst>
      <p:ext uri="{BB962C8B-B14F-4D97-AF65-F5344CB8AC3E}">
        <p14:creationId xmlns:p14="http://schemas.microsoft.com/office/powerpoint/2010/main" val="15351437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91</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8" y="779087"/>
            <a:ext cx="9784763" cy="222394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Sample challenge </a:t>
            </a:r>
            <a:r>
              <a:rPr lang="zh-TW" altLang="en-US" dirty="0">
                <a:latin typeface="Times New Roman" panose="02020603050405020304" pitchFamily="18" charset="0"/>
                <a:cs typeface="Times New Roman" panose="02020603050405020304" pitchFamily="18" charset="0"/>
              </a:rPr>
              <a:t>𝑐</a:t>
            </a:r>
            <a:r>
              <a:rPr lang="en-US" altLang="zh-TW" dirty="0">
                <a:latin typeface="Times New Roman" panose="02020603050405020304" pitchFamily="18" charset="0"/>
                <a:cs typeface="Times New Roman" panose="02020603050405020304" pitchFamily="18" charset="0"/>
              </a:rPr>
              <a:t>c based on the commitment </a:t>
            </a:r>
            <a:r>
              <a:rPr lang="zh-TW" altLang="en-US" dirty="0">
                <a:latin typeface="Times New Roman" panose="02020603050405020304" pitchFamily="18" charset="0"/>
                <a:cs typeface="Times New Roman" panose="02020603050405020304" pitchFamily="18" charset="0"/>
              </a:rPr>
              <a:t>𝑤</a:t>
            </a:r>
            <a:r>
              <a:rPr lang="en-US" altLang="zh-TW" dirty="0">
                <a:latin typeface="Times New Roman" panose="02020603050405020304" pitchFamily="18" charset="0"/>
                <a:cs typeface="Times New Roman" panose="02020603050405020304" pitchFamily="18" charset="0"/>
              </a:rPr>
              <a:t>1 and the message to be signed, represented by </a:t>
            </a:r>
            <a:r>
              <a:rPr lang="zh-TW" altLang="en-US" dirty="0">
                <a:latin typeface="Times New Roman" panose="02020603050405020304" pitchFamily="18" charset="0"/>
                <a:cs typeface="Times New Roman" panose="02020603050405020304" pitchFamily="18" charset="0"/>
              </a:rPr>
              <a:t>𝜇</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mode selection in the Sampler module is set to </a:t>
            </a:r>
            <a:r>
              <a:rPr lang="en-US" altLang="zh-TW" dirty="0" err="1">
                <a:latin typeface="Times New Roman" panose="02020603050405020304" pitchFamily="18" charset="0"/>
                <a:cs typeface="Times New Roman" panose="02020603050405020304" pitchFamily="18" charset="0"/>
              </a:rPr>
              <a:t>SIB_mode</a:t>
            </a:r>
            <a:r>
              <a:rPr lang="en-US" altLang="zh-TW" dirty="0">
                <a:latin typeface="Times New Roman" panose="02020603050405020304" pitchFamily="18" charset="0"/>
                <a:cs typeface="Times New Roman" panose="02020603050405020304" pitchFamily="18" charset="0"/>
              </a:rPr>
              <a:t> (3)</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input sampled data is obtained through the </a:t>
            </a:r>
            <a:r>
              <a:rPr lang="en-US" altLang="zh-TW" dirty="0" err="1">
                <a:latin typeface="Times New Roman" panose="02020603050405020304" pitchFamily="18" charset="0"/>
                <a:cs typeface="Times New Roman" panose="02020603050405020304" pitchFamily="18" charset="0"/>
              </a:rPr>
              <a:t>H_mode</a:t>
            </a:r>
            <a:r>
              <a:rPr lang="en-US" altLang="zh-TW" dirty="0">
                <a:latin typeface="Times New Roman" panose="02020603050405020304" pitchFamily="18" charset="0"/>
                <a:cs typeface="Times New Roman" panose="02020603050405020304" pitchFamily="18" charset="0"/>
              </a:rPr>
              <a:t> (SHAKE256) in the Keccak module</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output sampled data is stored in the c memory of </a:t>
            </a:r>
            <a:r>
              <a:rPr lang="en-US" altLang="zh-TW" dirty="0" err="1">
                <a:latin typeface="Times New Roman" panose="02020603050405020304" pitchFamily="18" charset="0"/>
                <a:cs typeface="Times New Roman" panose="02020603050405020304" pitchFamily="18" charset="0"/>
              </a:rPr>
              <a:t>Data_Mem</a:t>
            </a:r>
            <a:r>
              <a:rPr lang="en-US" altLang="zh-TW" dirty="0">
                <a:latin typeface="Times New Roman" panose="02020603050405020304" pitchFamily="18" charset="0"/>
                <a:cs typeface="Times New Roman" panose="02020603050405020304" pitchFamily="18" charset="0"/>
              </a:rPr>
              <a:t>, controlled by </a:t>
            </a:r>
            <a:r>
              <a:rPr lang="en-US" altLang="zh-TW" dirty="0" err="1">
                <a:latin typeface="Times New Roman" panose="02020603050405020304" pitchFamily="18" charset="0"/>
                <a:cs typeface="Times New Roman" panose="02020603050405020304" pitchFamily="18" charset="0"/>
              </a:rPr>
              <a:t>mem_sel</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58A20B5C-429C-4042-A709-F60FB643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9" y="3259039"/>
            <a:ext cx="6480000" cy="3490659"/>
          </a:xfrm>
          <a:prstGeom prst="rect">
            <a:avLst/>
          </a:prstGeom>
        </p:spPr>
      </p:pic>
    </p:spTree>
    <p:extLst>
      <p:ext uri="{BB962C8B-B14F-4D97-AF65-F5344CB8AC3E}">
        <p14:creationId xmlns:p14="http://schemas.microsoft.com/office/powerpoint/2010/main" val="375363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92</a:t>
            </a:fld>
            <a:endParaRPr lang="zh-CN" altLang="en-US" dirty="0"/>
          </a:p>
        </p:txBody>
      </p:sp>
      <p:pic>
        <p:nvPicPr>
          <p:cNvPr id="13" name="圖片 12">
            <a:extLst>
              <a:ext uri="{FF2B5EF4-FFF2-40B4-BE49-F238E27FC236}">
                <a16:creationId xmlns:a16="http://schemas.microsoft.com/office/drawing/2014/main" id="{7DEB79C6-689D-4A21-9ED8-951A70AD5733}"/>
              </a:ext>
            </a:extLst>
          </p:cNvPr>
          <p:cNvPicPr>
            <a:picLocks noChangeAspect="1"/>
          </p:cNvPicPr>
          <p:nvPr/>
        </p:nvPicPr>
        <p:blipFill>
          <a:blip r:embed="rId3"/>
          <a:stretch>
            <a:fillRect/>
          </a:stretch>
        </p:blipFill>
        <p:spPr>
          <a:xfrm>
            <a:off x="1389993" y="804594"/>
            <a:ext cx="9412013" cy="5572903"/>
          </a:xfrm>
          <a:prstGeom prst="rect">
            <a:avLst/>
          </a:prstGeom>
        </p:spPr>
      </p:pic>
    </p:spTree>
    <p:extLst>
      <p:ext uri="{BB962C8B-B14F-4D97-AF65-F5344CB8AC3E}">
        <p14:creationId xmlns:p14="http://schemas.microsoft.com/office/powerpoint/2010/main" val="18285946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pic>
        <p:nvPicPr>
          <p:cNvPr id="14" name="圖片 13">
            <a:extLst>
              <a:ext uri="{FF2B5EF4-FFF2-40B4-BE49-F238E27FC236}">
                <a16:creationId xmlns:a16="http://schemas.microsoft.com/office/drawing/2014/main" id="{9A6D0E5F-A1EB-47D0-AF66-EE9156DC823A}"/>
              </a:ext>
            </a:extLst>
          </p:cNvPr>
          <p:cNvPicPr>
            <a:picLocks noChangeAspect="1"/>
          </p:cNvPicPr>
          <p:nvPr/>
        </p:nvPicPr>
        <p:blipFill>
          <a:blip r:embed="rId3"/>
          <a:stretch>
            <a:fillRect/>
          </a:stretch>
        </p:blipFill>
        <p:spPr>
          <a:xfrm>
            <a:off x="854390" y="1230078"/>
            <a:ext cx="3093726" cy="4103921"/>
          </a:xfrm>
          <a:prstGeom prst="rect">
            <a:avLst/>
          </a:prstGeom>
        </p:spPr>
      </p:pic>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93</a:t>
            </a:fld>
            <a:endParaRPr lang="zh-CN" altLang="en-US" dirty="0"/>
          </a:p>
        </p:txBody>
      </p:sp>
      <p:pic>
        <p:nvPicPr>
          <p:cNvPr id="4" name="圖片 3">
            <a:extLst>
              <a:ext uri="{FF2B5EF4-FFF2-40B4-BE49-F238E27FC236}">
                <a16:creationId xmlns:a16="http://schemas.microsoft.com/office/drawing/2014/main" id="{E28812A8-2274-4E38-901D-99764E7FEE2E}"/>
              </a:ext>
            </a:extLst>
          </p:cNvPr>
          <p:cNvPicPr>
            <a:picLocks noChangeAspect="1"/>
          </p:cNvPicPr>
          <p:nvPr/>
        </p:nvPicPr>
        <p:blipFill>
          <a:blip r:embed="rId4"/>
          <a:stretch>
            <a:fillRect/>
          </a:stretch>
        </p:blipFill>
        <p:spPr>
          <a:xfrm>
            <a:off x="4762049" y="971347"/>
            <a:ext cx="6716519" cy="5114050"/>
          </a:xfrm>
          <a:prstGeom prst="rect">
            <a:avLst/>
          </a:prstGeom>
        </p:spPr>
      </p:pic>
      <p:sp>
        <p:nvSpPr>
          <p:cNvPr id="5" name="矩形 4">
            <a:extLst>
              <a:ext uri="{FF2B5EF4-FFF2-40B4-BE49-F238E27FC236}">
                <a16:creationId xmlns:a16="http://schemas.microsoft.com/office/drawing/2014/main" id="{AE4B2BC1-F1AF-4486-B8D6-5114DB327F84}"/>
              </a:ext>
            </a:extLst>
          </p:cNvPr>
          <p:cNvSpPr/>
          <p:nvPr/>
        </p:nvSpPr>
        <p:spPr>
          <a:xfrm>
            <a:off x="8564880" y="4551045"/>
            <a:ext cx="2047240" cy="960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84158B-D689-42DB-9898-97C262A6AF30}"/>
              </a:ext>
            </a:extLst>
          </p:cNvPr>
          <p:cNvSpPr/>
          <p:nvPr/>
        </p:nvSpPr>
        <p:spPr>
          <a:xfrm>
            <a:off x="8639174" y="4293870"/>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A3778DE-16A1-4ECB-8EDD-59AC724BDECE}"/>
              </a:ext>
            </a:extLst>
          </p:cNvPr>
          <p:cNvSpPr/>
          <p:nvPr/>
        </p:nvSpPr>
        <p:spPr>
          <a:xfrm>
            <a:off x="7840908" y="2824921"/>
            <a:ext cx="809626" cy="2381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69B2466-9BA2-4F01-9111-7F559E0EFFFD}"/>
              </a:ext>
            </a:extLst>
          </p:cNvPr>
          <p:cNvSpPr/>
          <p:nvPr/>
        </p:nvSpPr>
        <p:spPr>
          <a:xfrm>
            <a:off x="1714428" y="2448560"/>
            <a:ext cx="1516452" cy="30435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DDABB2-9D3B-4C05-B597-1A0FC6C37431}"/>
              </a:ext>
            </a:extLst>
          </p:cNvPr>
          <p:cNvSpPr/>
          <p:nvPr/>
        </p:nvSpPr>
        <p:spPr>
          <a:xfrm>
            <a:off x="1714428" y="418678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389C38-8A73-4E28-9687-272B4CFD511A}"/>
              </a:ext>
            </a:extLst>
          </p:cNvPr>
          <p:cNvSpPr/>
          <p:nvPr/>
        </p:nvSpPr>
        <p:spPr>
          <a:xfrm>
            <a:off x="1714428" y="4932054"/>
            <a:ext cx="1668852" cy="30435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88AA101-43C4-4CD1-B43A-5093C5812BC5}"/>
              </a:ext>
            </a:extLst>
          </p:cNvPr>
          <p:cNvSpPr/>
          <p:nvPr/>
        </p:nvSpPr>
        <p:spPr>
          <a:xfrm>
            <a:off x="8639174" y="3810952"/>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804ED6D-107D-4CBF-A96A-F529CA274D57}"/>
              </a:ext>
            </a:extLst>
          </p:cNvPr>
          <p:cNvSpPr/>
          <p:nvPr/>
        </p:nvSpPr>
        <p:spPr>
          <a:xfrm>
            <a:off x="8639174" y="5526085"/>
            <a:ext cx="809626" cy="238125"/>
          </a:xfrm>
          <a:prstGeom prst="rect">
            <a:avLst/>
          </a:prstGeom>
          <a:noFill/>
          <a:ln w="12700">
            <a:solidFill>
              <a:schemeClr val="accent5">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接點: 弧形 24">
            <a:extLst>
              <a:ext uri="{FF2B5EF4-FFF2-40B4-BE49-F238E27FC236}">
                <a16:creationId xmlns:a16="http://schemas.microsoft.com/office/drawing/2014/main" id="{A9C6B377-90FB-4DCF-929C-431BC9218184}"/>
              </a:ext>
            </a:extLst>
          </p:cNvPr>
          <p:cNvCxnSpPr>
            <a:stCxn id="24" idx="1"/>
            <a:endCxn id="23" idx="1"/>
          </p:cNvCxnSpPr>
          <p:nvPr/>
        </p:nvCxnSpPr>
        <p:spPr>
          <a:xfrm rot="10800000">
            <a:off x="8639174" y="3930016"/>
            <a:ext cx="12700" cy="1715133"/>
          </a:xfrm>
          <a:prstGeom prst="curvedConnector3">
            <a:avLst>
              <a:gd name="adj1" fmla="val 1800000"/>
            </a:avLst>
          </a:prstGeom>
          <a:ln w="127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接點: 弧形 26">
            <a:extLst>
              <a:ext uri="{FF2B5EF4-FFF2-40B4-BE49-F238E27FC236}">
                <a16:creationId xmlns:a16="http://schemas.microsoft.com/office/drawing/2014/main" id="{C34F95EC-C87C-428E-A5A4-599C5F60E127}"/>
              </a:ext>
            </a:extLst>
          </p:cNvPr>
          <p:cNvCxnSpPr>
            <a:stCxn id="11" idx="3"/>
            <a:endCxn id="10" idx="3"/>
          </p:cNvCxnSpPr>
          <p:nvPr/>
        </p:nvCxnSpPr>
        <p:spPr>
          <a:xfrm>
            <a:off x="8650534" y="2943984"/>
            <a:ext cx="798266" cy="1468949"/>
          </a:xfrm>
          <a:prstGeom prst="curvedConnector3">
            <a:avLst>
              <a:gd name="adj1" fmla="val 12863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80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689619" cy="400110"/>
            <a:chOff x="568442" y="319364"/>
            <a:chExt cx="168961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59210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94</a:t>
            </a:fld>
            <a:endParaRPr lang="zh-CN" altLang="en-US" dirty="0"/>
          </a:p>
        </p:txBody>
      </p:sp>
      <p:pic>
        <p:nvPicPr>
          <p:cNvPr id="10" name="圖片 9">
            <a:extLst>
              <a:ext uri="{FF2B5EF4-FFF2-40B4-BE49-F238E27FC236}">
                <a16:creationId xmlns:a16="http://schemas.microsoft.com/office/drawing/2014/main" id="{26AAE8D0-35B0-474A-B8E9-87794EFB0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424" y="1041700"/>
            <a:ext cx="7402376" cy="4917140"/>
          </a:xfrm>
          <a:prstGeom prst="rect">
            <a:avLst/>
          </a:prstGeom>
        </p:spPr>
      </p:pic>
    </p:spTree>
    <p:extLst>
      <p:ext uri="{BB962C8B-B14F-4D97-AF65-F5344CB8AC3E}">
        <p14:creationId xmlns:p14="http://schemas.microsoft.com/office/powerpoint/2010/main" val="29235056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637268" cy="400110"/>
            <a:chOff x="568442" y="319364"/>
            <a:chExt cx="363726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53975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Block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95</a:t>
            </a:fld>
            <a:endParaRPr lang="zh-CN" altLang="en-US" dirty="0"/>
          </a:p>
        </p:txBody>
      </p:sp>
      <p:pic>
        <p:nvPicPr>
          <p:cNvPr id="5" name="圖片 4">
            <a:extLst>
              <a:ext uri="{FF2B5EF4-FFF2-40B4-BE49-F238E27FC236}">
                <a16:creationId xmlns:a16="http://schemas.microsoft.com/office/drawing/2014/main" id="{4358B9D5-E2A2-4B93-B57E-E855C27D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00" y="851295"/>
            <a:ext cx="10080000" cy="5687340"/>
          </a:xfrm>
          <a:prstGeom prst="rect">
            <a:avLst/>
          </a:prstGeom>
        </p:spPr>
      </p:pic>
    </p:spTree>
    <p:extLst>
      <p:ext uri="{BB962C8B-B14F-4D97-AF65-F5344CB8AC3E}">
        <p14:creationId xmlns:p14="http://schemas.microsoft.com/office/powerpoint/2010/main" val="4157483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5314009" cy="400110"/>
            <a:chOff x="568442" y="319364"/>
            <a:chExt cx="5314009"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5216493"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Module Pin Function Definition</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96</a:t>
            </a:fld>
            <a:endParaRPr lang="zh-CN" altLang="en-US" dirty="0"/>
          </a:p>
        </p:txBody>
      </p:sp>
      <p:graphicFrame>
        <p:nvGraphicFramePr>
          <p:cNvPr id="9" name="表格 8">
            <a:extLst>
              <a:ext uri="{FF2B5EF4-FFF2-40B4-BE49-F238E27FC236}">
                <a16:creationId xmlns:a16="http://schemas.microsoft.com/office/drawing/2014/main" id="{FCD20396-6B8A-4396-9D8C-AC694DC5E381}"/>
              </a:ext>
            </a:extLst>
          </p:cNvPr>
          <p:cNvGraphicFramePr>
            <a:graphicFrameLocks noGrp="1"/>
          </p:cNvGraphicFramePr>
          <p:nvPr>
            <p:extLst>
              <p:ext uri="{D42A27DB-BD31-4B8C-83A1-F6EECF244321}">
                <p14:modId xmlns:p14="http://schemas.microsoft.com/office/powerpoint/2010/main" val="184929869"/>
              </p:ext>
            </p:extLst>
          </p:nvPr>
        </p:nvGraphicFramePr>
        <p:xfrm>
          <a:off x="1602712" y="793479"/>
          <a:ext cx="8986576" cy="5271042"/>
        </p:xfrm>
        <a:graphic>
          <a:graphicData uri="http://schemas.openxmlformats.org/drawingml/2006/table">
            <a:tbl>
              <a:tblPr firstRow="1" bandRow="1">
                <a:tableStyleId>{5C22544A-7EE6-4342-B048-85BDC9FD1C3A}</a:tableStyleId>
              </a:tblPr>
              <a:tblGrid>
                <a:gridCol w="1694180">
                  <a:extLst>
                    <a:ext uri="{9D8B030D-6E8A-4147-A177-3AD203B41FA5}">
                      <a16:colId xmlns:a16="http://schemas.microsoft.com/office/drawing/2014/main" val="3145363978"/>
                    </a:ext>
                  </a:extLst>
                </a:gridCol>
                <a:gridCol w="505143">
                  <a:extLst>
                    <a:ext uri="{9D8B030D-6E8A-4147-A177-3AD203B41FA5}">
                      <a16:colId xmlns:a16="http://schemas.microsoft.com/office/drawing/2014/main" val="3288777230"/>
                    </a:ext>
                  </a:extLst>
                </a:gridCol>
                <a:gridCol w="1043305">
                  <a:extLst>
                    <a:ext uri="{9D8B030D-6E8A-4147-A177-3AD203B41FA5}">
                      <a16:colId xmlns:a16="http://schemas.microsoft.com/office/drawing/2014/main" val="2851598383"/>
                    </a:ext>
                  </a:extLst>
                </a:gridCol>
                <a:gridCol w="5743948">
                  <a:extLst>
                    <a:ext uri="{9D8B030D-6E8A-4147-A177-3AD203B41FA5}">
                      <a16:colId xmlns:a16="http://schemas.microsoft.com/office/drawing/2014/main" val="3392649446"/>
                    </a:ext>
                  </a:extLst>
                </a:gridCol>
              </a:tblGrid>
              <a:tr h="376503">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Pin name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Bit length</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clk</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系統時脈</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reset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系統同步重置信號</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sampler_in_ready</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模組資料準備好的指示信號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sampler_in</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sampler_squeeze</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Keack</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模組要求</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一組新的輸入資料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next_element</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該</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element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取樣完畢的指示信號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(j[8])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rPr>
                        <a:t>ci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取樣的資料輸出通道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76503">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addr_ci</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addr_cj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取樣的位址輸出通道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109754"/>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59023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ci</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8348420"/>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en_ci</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308323"/>
                  </a:ext>
                </a:extLst>
              </a:tr>
              <a:tr h="37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dirty="0" err="1">
                          <a:solidFill>
                            <a:schemeClr val="dk1"/>
                          </a:solidFill>
                          <a:effectLst/>
                          <a:latin typeface="Times New Roman" panose="02020603050405020304" pitchFamily="18" charset="0"/>
                          <a:ea typeface="+mn-ea"/>
                          <a:cs typeface="Times New Roman" panose="02020603050405020304" pitchFamily="18" charset="0"/>
                        </a:rPr>
                        <a:t>we_cj</a:t>
                      </a:r>
                      <a:endParaRPr lang="en-US" altLang="zh-TW"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cj</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取樣的寫入致能信號 </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連接</a:t>
                      </a: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Data_Mem</a:t>
                      </a:r>
                      <a:r>
                        <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中</a:t>
                      </a: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 Mem)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60282"/>
                  </a:ext>
                </a:extLst>
              </a:tr>
            </a:tbl>
          </a:graphicData>
        </a:graphic>
      </p:graphicFrame>
    </p:spTree>
    <p:extLst>
      <p:ext uri="{BB962C8B-B14F-4D97-AF65-F5344CB8AC3E}">
        <p14:creationId xmlns:p14="http://schemas.microsoft.com/office/powerpoint/2010/main" val="4152019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764674" cy="400110"/>
            <a:chOff x="568442" y="319364"/>
            <a:chExt cx="3764674"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667158"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SampleInBall</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 Timing Diagram</a:t>
              </a: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97</a:t>
            </a:fld>
            <a:endParaRPr lang="zh-CN" altLang="en-US" dirty="0"/>
          </a:p>
        </p:txBody>
      </p:sp>
      <p:pic>
        <p:nvPicPr>
          <p:cNvPr id="3" name="圖片 2">
            <a:extLst>
              <a:ext uri="{FF2B5EF4-FFF2-40B4-BE49-F238E27FC236}">
                <a16:creationId xmlns:a16="http://schemas.microsoft.com/office/drawing/2014/main" id="{7E20EB6A-A8FC-4792-B4CC-13EBB46C25D1}"/>
              </a:ext>
            </a:extLst>
          </p:cNvPr>
          <p:cNvPicPr>
            <a:picLocks noChangeAspect="1"/>
          </p:cNvPicPr>
          <p:nvPr/>
        </p:nvPicPr>
        <p:blipFill>
          <a:blip r:embed="rId3"/>
          <a:stretch>
            <a:fillRect/>
          </a:stretch>
        </p:blipFill>
        <p:spPr>
          <a:xfrm>
            <a:off x="720898" y="1141820"/>
            <a:ext cx="10800000" cy="4574359"/>
          </a:xfrm>
          <a:prstGeom prst="rect">
            <a:avLst/>
          </a:prstGeom>
        </p:spPr>
      </p:pic>
    </p:spTree>
    <p:extLst>
      <p:ext uri="{BB962C8B-B14F-4D97-AF65-F5344CB8AC3E}">
        <p14:creationId xmlns:p14="http://schemas.microsoft.com/office/powerpoint/2010/main" val="3747156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3454461" cy="400110"/>
            <a:chOff x="568442" y="319364"/>
            <a:chExt cx="3454461"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33569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How to Use a Testing Platform</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98</a:t>
            </a:fld>
            <a:endParaRPr lang="zh-CN" altLang="en-US" dirty="0"/>
          </a:p>
        </p:txBody>
      </p:sp>
      <p:sp>
        <p:nvSpPr>
          <p:cNvPr id="7" name="文字方塊 6">
            <a:extLst>
              <a:ext uri="{FF2B5EF4-FFF2-40B4-BE49-F238E27FC236}">
                <a16:creationId xmlns:a16="http://schemas.microsoft.com/office/drawing/2014/main" id="{4D5FDC22-C034-4D59-9F05-F178268C03C8}"/>
              </a:ext>
            </a:extLst>
          </p:cNvPr>
          <p:cNvSpPr txBox="1"/>
          <p:nvPr/>
        </p:nvSpPr>
        <p:spPr>
          <a:xfrm>
            <a:off x="720898" y="779087"/>
            <a:ext cx="11075867" cy="610192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Folder Structure :</a:t>
            </a:r>
            <a:br>
              <a:rPr lang="en-US" altLang="zh-TW" dirty="0">
                <a:latin typeface="Times New Roman" panose="02020603050405020304" pitchFamily="18" charset="0"/>
                <a:cs typeface="Times New Roman" panose="02020603050405020304" pitchFamily="18" charset="0"/>
              </a:rPr>
            </a:br>
            <a:r>
              <a:rPr lang="en-US" altLang="zh-TW" dirty="0" err="1">
                <a:latin typeface="Times New Roman" panose="02020603050405020304" pitchFamily="18" charset="0"/>
                <a:cs typeface="Times New Roman" panose="02020603050405020304" pitchFamily="18" charset="0"/>
              </a:rPr>
              <a:t>ML_DSA_syn</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rPr>
              <a:t>Module_Test_py</a:t>
            </a:r>
            <a:r>
              <a:rPr lang="en-US" altLang="zh-TW"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module_name</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(ex.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ExpandA</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SampleInBall</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File :</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test data from ML_DSA_44_excellent_final_clean.py</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module_name_testbench_golden.txt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Compare with the Memory storage results in the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module_name_testbench_test_code.txt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Generate Verilog for </a:t>
            </a:r>
            <a:r>
              <a:rPr lang="en-US" altLang="zh-TW" dirty="0" err="1">
                <a:latin typeface="Times New Roman" panose="02020603050405020304" pitchFamily="18" charset="0"/>
                <a:cs typeface="Times New Roman" panose="02020603050405020304" pitchFamily="18" charset="0"/>
                <a:sym typeface="Wingdings" panose="05000000000000000000" pitchFamily="2" charset="2"/>
              </a:rPr>
              <a:t>TestBench</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testing from module_name.py</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sym typeface="Wingdings" panose="05000000000000000000" pitchFamily="2" charset="2"/>
              </a:rPr>
              <a:t>module_name.py  Main test Python file</a:t>
            </a:r>
            <a:br>
              <a:rPr lang="en-US" altLang="zh-TW"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B67576-E41E-4065-87FA-9883B3392C24}"/>
              </a:ext>
            </a:extLst>
          </p:cNvPr>
          <p:cNvPicPr>
            <a:picLocks noChangeAspect="1"/>
          </p:cNvPicPr>
          <p:nvPr/>
        </p:nvPicPr>
        <p:blipFill>
          <a:blip r:embed="rId3"/>
          <a:stretch>
            <a:fillRect/>
          </a:stretch>
        </p:blipFill>
        <p:spPr>
          <a:xfrm>
            <a:off x="1102191" y="5083949"/>
            <a:ext cx="3864448" cy="1424880"/>
          </a:xfrm>
          <a:prstGeom prst="rect">
            <a:avLst/>
          </a:prstGeom>
        </p:spPr>
      </p:pic>
      <p:pic>
        <p:nvPicPr>
          <p:cNvPr id="5" name="圖片 4">
            <a:extLst>
              <a:ext uri="{FF2B5EF4-FFF2-40B4-BE49-F238E27FC236}">
                <a16:creationId xmlns:a16="http://schemas.microsoft.com/office/drawing/2014/main" id="{5CA79DFE-A2D5-4F35-82FB-48AB9ACB7247}"/>
              </a:ext>
            </a:extLst>
          </p:cNvPr>
          <p:cNvPicPr>
            <a:picLocks noChangeAspect="1"/>
          </p:cNvPicPr>
          <p:nvPr/>
        </p:nvPicPr>
        <p:blipFill>
          <a:blip r:embed="rId4"/>
          <a:stretch>
            <a:fillRect/>
          </a:stretch>
        </p:blipFill>
        <p:spPr>
          <a:xfrm>
            <a:off x="5178955" y="5021932"/>
            <a:ext cx="1502771" cy="1486897"/>
          </a:xfrm>
          <a:prstGeom prst="rect">
            <a:avLst/>
          </a:prstGeom>
        </p:spPr>
      </p:pic>
      <p:pic>
        <p:nvPicPr>
          <p:cNvPr id="6" name="圖片 5">
            <a:extLst>
              <a:ext uri="{FF2B5EF4-FFF2-40B4-BE49-F238E27FC236}">
                <a16:creationId xmlns:a16="http://schemas.microsoft.com/office/drawing/2014/main" id="{4F78CE25-0DBC-4A3C-A558-1D8BF4C90F84}"/>
              </a:ext>
            </a:extLst>
          </p:cNvPr>
          <p:cNvPicPr>
            <a:picLocks noChangeAspect="1"/>
          </p:cNvPicPr>
          <p:nvPr/>
        </p:nvPicPr>
        <p:blipFill>
          <a:blip r:embed="rId5"/>
          <a:stretch>
            <a:fillRect/>
          </a:stretch>
        </p:blipFill>
        <p:spPr>
          <a:xfrm>
            <a:off x="6894042" y="4955356"/>
            <a:ext cx="2182372" cy="1553473"/>
          </a:xfrm>
          <a:prstGeom prst="rect">
            <a:avLst/>
          </a:prstGeom>
        </p:spPr>
      </p:pic>
      <p:pic>
        <p:nvPicPr>
          <p:cNvPr id="8" name="圖片 7">
            <a:extLst>
              <a:ext uri="{FF2B5EF4-FFF2-40B4-BE49-F238E27FC236}">
                <a16:creationId xmlns:a16="http://schemas.microsoft.com/office/drawing/2014/main" id="{D5248A2A-7C15-4700-A2F5-5F6624D5709C}"/>
              </a:ext>
            </a:extLst>
          </p:cNvPr>
          <p:cNvPicPr>
            <a:picLocks noChangeAspect="1"/>
          </p:cNvPicPr>
          <p:nvPr/>
        </p:nvPicPr>
        <p:blipFill>
          <a:blip r:embed="rId6"/>
          <a:stretch>
            <a:fillRect/>
          </a:stretch>
        </p:blipFill>
        <p:spPr>
          <a:xfrm>
            <a:off x="9288730" y="4576852"/>
            <a:ext cx="2182372" cy="1902448"/>
          </a:xfrm>
          <a:prstGeom prst="rect">
            <a:avLst/>
          </a:prstGeom>
        </p:spPr>
      </p:pic>
    </p:spTree>
    <p:extLst>
      <p:ext uri="{BB962C8B-B14F-4D97-AF65-F5344CB8AC3E}">
        <p14:creationId xmlns:p14="http://schemas.microsoft.com/office/powerpoint/2010/main" val="16905143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88904-1E76-1CD6-22DC-07E68B5DACB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D697D55-F824-A66D-FFA1-249B6074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7F46F87-0DC9-AC92-0C48-E743160B0109}"/>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MACC</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5F1C13B-75C3-C595-91A0-5DE0943CC9A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9CB4F692-F05E-7664-622F-B81C1E39C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52ED1C7-EA46-F185-124C-9B5CCABDF85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2866ED-4C6A-A6E6-4ACD-47356326503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3A0D80-A78D-D97C-7C80-915F3F2D3094}"/>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2032EA1-A002-CCF9-C75D-A90C012ADFC4}"/>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40B045A9-6D9C-60DB-0AC5-AC8F954A9CCF}"/>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extLst>
      <p:ext uri="{BB962C8B-B14F-4D97-AF65-F5344CB8AC3E}">
        <p14:creationId xmlns:p14="http://schemas.microsoft.com/office/powerpoint/2010/main" val="574494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27334</TotalTime>
  <Words>16652</Words>
  <Application>Microsoft Office PowerPoint</Application>
  <PresentationFormat>寬螢幕</PresentationFormat>
  <Paragraphs>7187</Paragraphs>
  <Slides>114</Slides>
  <Notes>114</Notes>
  <HiddenSlides>12</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114</vt:i4>
      </vt:variant>
    </vt:vector>
  </HeadingPairs>
  <TitlesOfParts>
    <vt:vector size="126"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340</cp:revision>
  <dcterms:created xsi:type="dcterms:W3CDTF">2015-05-05T08:02:14Z</dcterms:created>
  <dcterms:modified xsi:type="dcterms:W3CDTF">2025-03-27T19:31:35Z</dcterms:modified>
</cp:coreProperties>
</file>